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33"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74952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23848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587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70646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99845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306827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42821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hnWW11/Spacex-falcon9-stage-landing-Pred.-data-collection/blob/main/Completed-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hnWW11/Spacex-falcon9-stage-landing-Pred.-data-collection/blob/main/Completed-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github.com/JohnWW11/Spacex-falcon9-stage-landing-Pred.-data-collection/blob/main/Completed-jupyter-labs-eda-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hnWW11/Spacex-falcon9-stage-landing-Pred.-data-collection/blob/main/Completed-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hnWW11/Spacex-falcon9-stage-landing-Pred.-data-collection/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hnWW11/Spacex-falcon9-stage-landing-Pred.-data-collection/blob/main/Completed-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hyperlink" Target="https://github.com/JohnWW11/Spacex-falcon9-stage-landing-Pred.-data-collection/blob/main/Dasbard-Render.jpg"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ohnWW11/Spacex-falcon9-stage-landing-Pred.-data-collection/blob/main/TASK-1.jp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JohnWW11/Spacex-falcon9-stage-landing-Pred.-data-collection/blob/main/TASK-2.jp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JohnWW11/Spacex-falcon9-stage-landing-Pred.-data-collection/blob/main/TASK-4.jp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hyperlink" Target="https://github.com/JohnWW11/Spacex-falcon9-stage-landing-Pred.-data-collection/blob/main/spacex_dash_app.py" TargetMode="External"/><Relationship Id="rId4" Type="http://schemas.openxmlformats.org/officeDocument/2006/relationships/hyperlink" Target="https://github.com/JohnWW11/Spacex-falcon9-stage-landing-Pred.-data-collection/blob/main/spacex_launch_dash.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ithub.com/JohnWW11/Spacex-falcon9-stage-landing-Pred.-data-collection/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533439" y="4568734"/>
            <a:ext cx="281718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 AKINWANDE ELEWA</a:t>
            </a:r>
          </a:p>
          <a:p>
            <a:r>
              <a:rPr lang="en-US" dirty="0">
                <a:solidFill>
                  <a:schemeClr val="bg2"/>
                </a:solidFill>
                <a:latin typeface="Abadi" panose="020B0604020104020204" pitchFamily="34" charset="0"/>
                <a:ea typeface="SF Pro" pitchFamily="2" charset="0"/>
                <a:cs typeface="SF Pro" pitchFamily="2" charset="0"/>
              </a:rPr>
              <a:t>FEBRUARY 25,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10651979" cy="4351338"/>
          </a:xfrm>
          <a:prstGeom prst="rect">
            <a:avLst/>
          </a:prstGeom>
        </p:spPr>
        <p:txBody>
          <a:bodyPr/>
          <a:lstStyle/>
          <a:p>
            <a:r>
              <a:rPr lang="en-US" sz="2200" dirty="0">
                <a:solidFill>
                  <a:schemeClr val="accent3">
                    <a:lumMod val="25000"/>
                  </a:schemeClr>
                </a:solidFill>
                <a:latin typeface="Abadi" panose="020B0604020104020204" pitchFamily="34" charset="0"/>
              </a:rPr>
              <a:t>How data were processed:</a:t>
            </a:r>
          </a:p>
          <a:p>
            <a:pPr indent="454025"/>
            <a:r>
              <a:rPr lang="en-US" sz="2200" dirty="0">
                <a:solidFill>
                  <a:schemeClr val="bg2">
                    <a:lumMod val="50000"/>
                  </a:schemeClr>
                </a:solidFill>
                <a:latin typeface="Abadi" panose="020B0604020104020204" pitchFamily="34" charset="0"/>
              </a:rPr>
              <a:t>Loaded SpaceX Dataset;</a:t>
            </a:r>
          </a:p>
          <a:p>
            <a:pPr indent="454025"/>
            <a:r>
              <a:rPr lang="en-US" sz="2200" dirty="0">
                <a:solidFill>
                  <a:schemeClr val="bg2">
                    <a:lumMod val="50000"/>
                  </a:schemeClr>
                </a:solidFill>
                <a:latin typeface="Abadi" panose="020B0604020104020204" pitchFamily="34" charset="0"/>
              </a:rPr>
              <a:t>Calculated percentage of missing values;</a:t>
            </a:r>
          </a:p>
          <a:p>
            <a:pPr indent="454025"/>
            <a:r>
              <a:rPr lang="en-US" sz="2200" dirty="0">
                <a:solidFill>
                  <a:schemeClr val="bg2">
                    <a:lumMod val="50000"/>
                  </a:schemeClr>
                </a:solidFill>
                <a:latin typeface="Abadi" panose="020B0604020104020204" pitchFamily="34" charset="0"/>
              </a:rPr>
              <a:t>Calculated the number and occurrences, launches of each site, of each orbit,  of mission outcomes, and landing outcomes and exported the results to .csv file.</a:t>
            </a:r>
          </a:p>
          <a:p>
            <a:r>
              <a:rPr lang="en-US" sz="2200" dirty="0">
                <a:solidFill>
                  <a:schemeClr val="accent3">
                    <a:lumMod val="25000"/>
                  </a:schemeClr>
                </a:solidFill>
                <a:latin typeface="Abadi" panose="020B0604020104020204" pitchFamily="34" charset="0"/>
              </a:rPr>
              <a:t>GitHub URL of completed data wrangling related notebook:</a:t>
            </a:r>
          </a:p>
          <a:p>
            <a:r>
              <a:rPr lang="en-US" sz="2200" dirty="0">
                <a:hlinkClick r:id="rId3"/>
              </a:rPr>
              <a:t>https://github.com/JohnWW11/Spacex-falcon9-stage-landing-Pred.-data-collection/blob/main/Completed-labs-jupyter-spacex-Data%20wrangling.ipynb</a:t>
            </a:r>
            <a:r>
              <a:rPr lang="en-US" sz="2200" dirty="0"/>
              <a:t> </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2836D6C7-0665-0D05-365F-E3FB3D7B7F15}"/>
              </a:ext>
            </a:extLst>
          </p:cNvPr>
          <p:cNvPicPr>
            <a:picLocks noChangeAspect="1"/>
          </p:cNvPicPr>
          <p:nvPr/>
        </p:nvPicPr>
        <p:blipFill>
          <a:blip r:embed="rId4"/>
          <a:stretch>
            <a:fillRect/>
          </a:stretch>
        </p:blipFill>
        <p:spPr>
          <a:xfrm>
            <a:off x="770011" y="4532187"/>
            <a:ext cx="3108970" cy="1895023"/>
          </a:xfrm>
          <a:prstGeom prst="rect">
            <a:avLst/>
          </a:prstGeom>
        </p:spPr>
      </p:pic>
      <p:pic>
        <p:nvPicPr>
          <p:cNvPr id="3" name="Picture 2">
            <a:extLst>
              <a:ext uri="{FF2B5EF4-FFF2-40B4-BE49-F238E27FC236}">
                <a16:creationId xmlns:a16="http://schemas.microsoft.com/office/drawing/2014/main" id="{F7B03808-B6ED-5376-1EFA-5DCE4F1A4415}"/>
              </a:ext>
            </a:extLst>
          </p:cNvPr>
          <p:cNvPicPr>
            <a:picLocks noChangeAspect="1"/>
          </p:cNvPicPr>
          <p:nvPr/>
        </p:nvPicPr>
        <p:blipFill>
          <a:blip r:embed="rId5"/>
          <a:stretch>
            <a:fillRect/>
          </a:stretch>
        </p:blipFill>
        <p:spPr>
          <a:xfrm>
            <a:off x="4180222" y="4532188"/>
            <a:ext cx="3488254" cy="1895022"/>
          </a:xfrm>
          <a:prstGeom prst="rect">
            <a:avLst/>
          </a:prstGeom>
        </p:spPr>
      </p:pic>
      <p:pic>
        <p:nvPicPr>
          <p:cNvPr id="6" name="Picture 5">
            <a:extLst>
              <a:ext uri="{FF2B5EF4-FFF2-40B4-BE49-F238E27FC236}">
                <a16:creationId xmlns:a16="http://schemas.microsoft.com/office/drawing/2014/main" id="{87B17115-B4DF-E105-E461-7BDD5D0A285E}"/>
              </a:ext>
            </a:extLst>
          </p:cNvPr>
          <p:cNvPicPr>
            <a:picLocks noChangeAspect="1"/>
          </p:cNvPicPr>
          <p:nvPr/>
        </p:nvPicPr>
        <p:blipFill>
          <a:blip r:embed="rId6"/>
          <a:stretch>
            <a:fillRect/>
          </a:stretch>
        </p:blipFill>
        <p:spPr>
          <a:xfrm>
            <a:off x="7969718" y="4532187"/>
            <a:ext cx="3488254" cy="186881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7792"/>
            <a:ext cx="10765498" cy="504941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charts plotted and why used those charts:</a:t>
            </a:r>
          </a:p>
          <a:p>
            <a:pPr lvl="1">
              <a:lnSpc>
                <a:spcPct val="100000"/>
              </a:lnSpc>
              <a:spcBef>
                <a:spcPts val="1400"/>
              </a:spcBef>
            </a:pPr>
            <a:r>
              <a:rPr lang="en-US" sz="1800" dirty="0">
                <a:solidFill>
                  <a:schemeClr val="accent3">
                    <a:lumMod val="25000"/>
                  </a:schemeClr>
                </a:solidFill>
                <a:latin typeface="Abadi"/>
              </a:rPr>
              <a:t>Flight number and Payload;</a:t>
            </a:r>
          </a:p>
          <a:p>
            <a:pPr lvl="1">
              <a:lnSpc>
                <a:spcPct val="100000"/>
              </a:lnSpc>
              <a:spcBef>
                <a:spcPts val="1400"/>
              </a:spcBef>
            </a:pPr>
            <a:r>
              <a:rPr lang="en-US" sz="1800" dirty="0">
                <a:solidFill>
                  <a:schemeClr val="accent3">
                    <a:lumMod val="25000"/>
                  </a:schemeClr>
                </a:solidFill>
                <a:latin typeface="Abadi"/>
              </a:rPr>
              <a:t>Flight number and Launch Site;</a:t>
            </a:r>
          </a:p>
          <a:p>
            <a:pPr lvl="1">
              <a:lnSpc>
                <a:spcPct val="100000"/>
              </a:lnSpc>
              <a:spcBef>
                <a:spcPts val="1400"/>
              </a:spcBef>
            </a:pPr>
            <a:r>
              <a:rPr lang="en-US" sz="1800" dirty="0">
                <a:solidFill>
                  <a:schemeClr val="accent3">
                    <a:lumMod val="25000"/>
                  </a:schemeClr>
                </a:solidFill>
                <a:latin typeface="Abadi"/>
              </a:rPr>
              <a:t>Payload and Launch Site;</a:t>
            </a:r>
          </a:p>
          <a:p>
            <a:pPr lvl="1">
              <a:lnSpc>
                <a:spcPct val="100000"/>
              </a:lnSpc>
              <a:spcBef>
                <a:spcPts val="1400"/>
              </a:spcBef>
            </a:pPr>
            <a:r>
              <a:rPr lang="en-US" sz="1800" dirty="0">
                <a:solidFill>
                  <a:schemeClr val="accent3">
                    <a:lumMod val="25000"/>
                  </a:schemeClr>
                </a:solidFill>
                <a:latin typeface="Abadi"/>
              </a:rPr>
              <a:t>Success rate of each orbit type and flight number and orbit type.</a:t>
            </a:r>
          </a:p>
          <a:p>
            <a:pPr lvl="1">
              <a:lnSpc>
                <a:spcPct val="100000"/>
              </a:lnSpc>
              <a:spcBef>
                <a:spcPts val="1400"/>
              </a:spcBef>
            </a:pPr>
            <a:r>
              <a:rPr lang="en-US" sz="1800" dirty="0">
                <a:solidFill>
                  <a:schemeClr val="accent3">
                    <a:lumMod val="25000"/>
                  </a:schemeClr>
                </a:solidFill>
                <a:latin typeface="Abadi"/>
              </a:rPr>
              <a:t>These were done to see how these variables evolve together and how they affect the launch outcomes.</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EDA with data visualization notebook: </a:t>
            </a:r>
            <a:r>
              <a:rPr lang="en-US" sz="2200" dirty="0">
                <a:solidFill>
                  <a:schemeClr val="accent3">
                    <a:lumMod val="25000"/>
                  </a:schemeClr>
                </a:solidFill>
                <a:latin typeface="Abadi" panose="020B0604020104020204" pitchFamily="34" charset="0"/>
                <a:hlinkClick r:id="rId3"/>
              </a:rPr>
              <a:t>https://github.com/JohnWW11/Spacex-falcon9-stage-landing-Pred.-data-collection/blob/main/Completed-jupyter-labs-eda-dataviz.ipynb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4EB1273-02F0-79E5-459D-C1666A709180}"/>
              </a:ext>
            </a:extLst>
          </p:cNvPr>
          <p:cNvPicPr>
            <a:picLocks noChangeAspect="1"/>
          </p:cNvPicPr>
          <p:nvPr/>
        </p:nvPicPr>
        <p:blipFill>
          <a:blip r:embed="rId4"/>
          <a:stretch>
            <a:fillRect/>
          </a:stretch>
        </p:blipFill>
        <p:spPr>
          <a:xfrm>
            <a:off x="5527905" y="4049486"/>
            <a:ext cx="5757706" cy="128472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6142"/>
            <a:ext cx="10687962" cy="500320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the SQL queries performed:</a:t>
            </a:r>
          </a:p>
          <a:p>
            <a:pPr lvl="1">
              <a:lnSpc>
                <a:spcPct val="100000"/>
              </a:lnSpc>
              <a:spcBef>
                <a:spcPts val="1400"/>
              </a:spcBef>
            </a:pPr>
            <a:r>
              <a:rPr lang="en-US" sz="1800" dirty="0">
                <a:solidFill>
                  <a:schemeClr val="bg2">
                    <a:lumMod val="50000"/>
                  </a:schemeClr>
                </a:solidFill>
                <a:latin typeface="Abadi"/>
              </a:rPr>
              <a:t>Names of Unique launch sites;</a:t>
            </a:r>
          </a:p>
          <a:p>
            <a:pPr lvl="1">
              <a:lnSpc>
                <a:spcPct val="100000"/>
              </a:lnSpc>
              <a:spcBef>
                <a:spcPts val="1400"/>
              </a:spcBef>
            </a:pPr>
            <a:r>
              <a:rPr lang="en-US" sz="1800" dirty="0">
                <a:solidFill>
                  <a:schemeClr val="bg2">
                    <a:lumMod val="50000"/>
                  </a:schemeClr>
                </a:solidFill>
                <a:latin typeface="Abadi"/>
              </a:rPr>
              <a:t>Average payload mass accrued by booster; ver. F9 v1.1;</a:t>
            </a:r>
          </a:p>
          <a:p>
            <a:pPr lvl="1">
              <a:lnSpc>
                <a:spcPct val="100000"/>
              </a:lnSpc>
              <a:spcBef>
                <a:spcPts val="1400"/>
              </a:spcBef>
            </a:pPr>
            <a:r>
              <a:rPr lang="en-US" sz="1800" dirty="0">
                <a:solidFill>
                  <a:schemeClr val="bg2">
                    <a:lumMod val="50000"/>
                  </a:schemeClr>
                </a:solidFill>
                <a:latin typeface="Abadi"/>
              </a:rPr>
              <a:t>Date of first successful landing outcome in ground pad was achieved;</a:t>
            </a:r>
          </a:p>
          <a:p>
            <a:pPr lvl="1">
              <a:lnSpc>
                <a:spcPct val="100000"/>
              </a:lnSpc>
              <a:spcBef>
                <a:spcPts val="1400"/>
              </a:spcBef>
            </a:pPr>
            <a:r>
              <a:rPr lang="en-US" sz="1800" dirty="0">
                <a:solidFill>
                  <a:schemeClr val="bg2">
                    <a:lumMod val="50000"/>
                  </a:schemeClr>
                </a:solidFill>
                <a:latin typeface="Abadi"/>
              </a:rPr>
              <a:t>Names of the boosters which have success in drone ship;</a:t>
            </a:r>
          </a:p>
          <a:p>
            <a:pPr lvl="1">
              <a:lnSpc>
                <a:spcPct val="100000"/>
              </a:lnSpc>
              <a:spcBef>
                <a:spcPts val="1400"/>
              </a:spcBef>
            </a:pPr>
            <a:r>
              <a:rPr lang="en-US" sz="1800" dirty="0">
                <a:solidFill>
                  <a:schemeClr val="bg2">
                    <a:lumMod val="50000"/>
                  </a:schemeClr>
                </a:solidFill>
                <a:latin typeface="Abadi" panose="020B0604020104020204" pitchFamily="34" charset="0"/>
              </a:rPr>
              <a:t>List of total number of successful and failure mission outcomes;</a:t>
            </a:r>
          </a:p>
          <a:p>
            <a:pPr lvl="1">
              <a:lnSpc>
                <a:spcPct val="100000"/>
              </a:lnSpc>
              <a:spcBef>
                <a:spcPts val="1400"/>
              </a:spcBef>
            </a:pPr>
            <a:r>
              <a:rPr lang="en-US" sz="1800" dirty="0">
                <a:solidFill>
                  <a:schemeClr val="bg2">
                    <a:lumMod val="50000"/>
                  </a:schemeClr>
                </a:solidFill>
                <a:latin typeface="Abadi" panose="020B0604020104020204" pitchFamily="34" charset="0"/>
              </a:rPr>
              <a:t>List of records which will display the month names, failure landing_outcomes in drone ship</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t>
            </a:r>
            <a:r>
              <a:rPr lang="en-US" sz="2200" dirty="0">
                <a:solidFill>
                  <a:schemeClr val="accent3">
                    <a:lumMod val="25000"/>
                  </a:schemeClr>
                </a:solidFill>
                <a:latin typeface="Abadi" panose="020B0604020104020204" pitchFamily="34" charset="0"/>
                <a:hlinkClick r:id="rId4"/>
              </a:rPr>
              <a:t>https://github.com/JohnWW11/Spacex-falcon9-stage-landing-Pred.-data-collection/blob/main/Completed-jupyter-labs-eda-sql.ipynb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1278FD2E-A303-F82A-E598-8624311921E9}"/>
              </a:ext>
            </a:extLst>
          </p:cNvPr>
          <p:cNvPicPr>
            <a:picLocks noChangeAspect="1"/>
          </p:cNvPicPr>
          <p:nvPr/>
        </p:nvPicPr>
        <p:blipFill>
          <a:blip r:embed="rId5"/>
          <a:stretch>
            <a:fillRect/>
          </a:stretch>
        </p:blipFill>
        <p:spPr>
          <a:xfrm>
            <a:off x="7164475" y="1316143"/>
            <a:ext cx="4121136" cy="1487347"/>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6"/>
            <a:ext cx="10515600" cy="4938383"/>
          </a:xfrm>
          <a:prstGeom prst="rect">
            <a:avLst/>
          </a:prstGeom>
        </p:spPr>
        <p:txBody>
          <a:bodyPr>
            <a:normAutofit fontScale="925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map objects - markers, circles, lines, created and added to a folium map:</a:t>
            </a:r>
          </a:p>
          <a:p>
            <a:pPr lvl="1">
              <a:lnSpc>
                <a:spcPct val="100000"/>
              </a:lnSpc>
              <a:spcBef>
                <a:spcPts val="1400"/>
              </a:spcBef>
            </a:pPr>
            <a:r>
              <a:rPr lang="en-US" sz="1800" dirty="0">
                <a:solidFill>
                  <a:schemeClr val="bg2">
                    <a:lumMod val="50000"/>
                  </a:schemeClr>
                </a:solidFill>
                <a:latin typeface="Abadi" panose="020B0604020104020204" pitchFamily="34" charset="0"/>
              </a:rPr>
              <a:t>Mark all launch sites on a map;</a:t>
            </a:r>
          </a:p>
          <a:p>
            <a:pPr lvl="1">
              <a:lnSpc>
                <a:spcPct val="100000"/>
              </a:lnSpc>
              <a:spcBef>
                <a:spcPts val="1400"/>
              </a:spcBef>
            </a:pPr>
            <a:r>
              <a:rPr lang="en-US" sz="1800" dirty="0">
                <a:solidFill>
                  <a:schemeClr val="bg2">
                    <a:lumMod val="50000"/>
                  </a:schemeClr>
                </a:solidFill>
                <a:latin typeface="Abadi" panose="020B0604020104020204" pitchFamily="34" charset="0"/>
              </a:rPr>
              <a:t>Mark the success/failed launches for each site on the map;</a:t>
            </a:r>
          </a:p>
          <a:p>
            <a:pPr lvl="1">
              <a:lnSpc>
                <a:spcPct val="100000"/>
              </a:lnSpc>
              <a:spcBef>
                <a:spcPts val="1400"/>
              </a:spcBef>
            </a:pPr>
            <a:r>
              <a:rPr lang="en-US" sz="1800" dirty="0">
                <a:solidFill>
                  <a:schemeClr val="bg2">
                    <a:lumMod val="50000"/>
                  </a:schemeClr>
                </a:solidFill>
                <a:latin typeface="Abadi" panose="020B0604020104020204" pitchFamily="34" charset="0"/>
              </a:rPr>
              <a:t>Calculated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Objects interactive visual analytics dissemination of information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interactive map with Folium map: </a:t>
            </a:r>
            <a:r>
              <a:rPr lang="en-US" sz="2200" dirty="0">
                <a:solidFill>
                  <a:schemeClr val="accent3">
                    <a:lumMod val="25000"/>
                  </a:schemeClr>
                </a:solidFill>
                <a:latin typeface="Abadi" panose="020B0604020104020204" pitchFamily="34" charset="0"/>
                <a:hlinkClick r:id="rId3"/>
              </a:rPr>
              <a:t>https://github.com/JohnWW11/Spacex-falcon9-stage-landing-Pred.-data-collection/blob/main/Completed-lab_jupyter_launch_site_location.ipynb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A9DF7E5F-1A01-417C-2602-1FF184972A5D}"/>
              </a:ext>
            </a:extLst>
          </p:cNvPr>
          <p:cNvPicPr>
            <a:picLocks noChangeAspect="1"/>
          </p:cNvPicPr>
          <p:nvPr/>
        </p:nvPicPr>
        <p:blipFill>
          <a:blip r:embed="rId4"/>
          <a:stretch>
            <a:fillRect/>
          </a:stretch>
        </p:blipFill>
        <p:spPr>
          <a:xfrm>
            <a:off x="5446207" y="3681786"/>
            <a:ext cx="5907593" cy="1656005"/>
          </a:xfrm>
          <a:prstGeom prst="rect">
            <a:avLst/>
          </a:prstGeom>
        </p:spPr>
      </p:pic>
      <p:pic>
        <p:nvPicPr>
          <p:cNvPr id="8" name="Picture 7">
            <a:extLst>
              <a:ext uri="{FF2B5EF4-FFF2-40B4-BE49-F238E27FC236}">
                <a16:creationId xmlns:a16="http://schemas.microsoft.com/office/drawing/2014/main" id="{FF58B4D3-252A-25F9-2E4D-0A3B633206F8}"/>
              </a:ext>
            </a:extLst>
          </p:cNvPr>
          <p:cNvPicPr>
            <a:picLocks noChangeAspect="1"/>
          </p:cNvPicPr>
          <p:nvPr/>
        </p:nvPicPr>
        <p:blipFill>
          <a:blip r:embed="rId5"/>
          <a:stretch>
            <a:fillRect/>
          </a:stretch>
        </p:blipFill>
        <p:spPr>
          <a:xfrm>
            <a:off x="7640592" y="1678468"/>
            <a:ext cx="3648864" cy="1577198"/>
          </a:xfrm>
          <a:prstGeom prst="rect">
            <a:avLst/>
          </a:prstGeom>
        </p:spPr>
      </p:pic>
      <p:pic>
        <p:nvPicPr>
          <p:cNvPr id="10" name="Picture 9">
            <a:extLst>
              <a:ext uri="{FF2B5EF4-FFF2-40B4-BE49-F238E27FC236}">
                <a16:creationId xmlns:a16="http://schemas.microsoft.com/office/drawing/2014/main" id="{493D197F-7F4A-C5DC-7F33-C99068CECC70}"/>
              </a:ext>
            </a:extLst>
          </p:cNvPr>
          <p:cNvPicPr>
            <a:picLocks noChangeAspect="1"/>
          </p:cNvPicPr>
          <p:nvPr/>
        </p:nvPicPr>
        <p:blipFill>
          <a:blip r:embed="rId6"/>
          <a:stretch>
            <a:fillRect/>
          </a:stretch>
        </p:blipFill>
        <p:spPr>
          <a:xfrm>
            <a:off x="1022001" y="3665988"/>
            <a:ext cx="4240405" cy="167180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515601" cy="4758576"/>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what plots/graphs and interactions </a:t>
            </a:r>
            <a:r>
              <a:rPr lang="en-US" sz="2200" i="1" u="sng" dirty="0">
                <a:solidFill>
                  <a:schemeClr val="accent3">
                    <a:lumMod val="25000"/>
                  </a:schemeClr>
                </a:solidFill>
                <a:latin typeface="Abadi" panose="020B0604020104020204" pitchFamily="34" charset="0"/>
              </a:rPr>
              <a:t>codes</a:t>
            </a:r>
            <a:r>
              <a:rPr lang="en-US" sz="2200" dirty="0">
                <a:solidFill>
                  <a:schemeClr val="accent3">
                    <a:lumMod val="25000"/>
                  </a:schemeClr>
                </a:solidFill>
                <a:latin typeface="Abadi" panose="020B0604020104020204" pitchFamily="34" charset="0"/>
              </a:rPr>
              <a:t> added to a dashboard:</a:t>
            </a:r>
          </a:p>
          <a:p>
            <a:pPr lvl="1">
              <a:lnSpc>
                <a:spcPct val="100000"/>
              </a:lnSpc>
              <a:spcBef>
                <a:spcPts val="1400"/>
              </a:spcBef>
            </a:pPr>
            <a:r>
              <a:rPr lang="en-US" sz="1800" dirty="0">
                <a:solidFill>
                  <a:schemeClr val="bg2">
                    <a:lumMod val="50000"/>
                  </a:schemeClr>
                </a:solidFill>
                <a:latin typeface="Abadi" panose="020B0604020104020204" pitchFamily="34" charset="0"/>
              </a:rPr>
              <a:t>Dropdown list to enable Launch Site selection;</a:t>
            </a:r>
          </a:p>
          <a:p>
            <a:pPr lvl="1">
              <a:lnSpc>
                <a:spcPct val="100000"/>
              </a:lnSpc>
              <a:spcBef>
                <a:spcPts val="1400"/>
              </a:spcBef>
            </a:pPr>
            <a:r>
              <a:rPr lang="en-US" sz="1800" dirty="0">
                <a:solidFill>
                  <a:schemeClr val="bg2">
                    <a:lumMod val="50000"/>
                  </a:schemeClr>
                </a:solidFill>
                <a:latin typeface="Abadi" panose="020B0604020104020204" pitchFamily="34" charset="0"/>
              </a:rPr>
              <a:t>A pie chart to show the total successful launches count for all sites;</a:t>
            </a:r>
          </a:p>
          <a:p>
            <a:pPr lvl="1">
              <a:lnSpc>
                <a:spcPct val="100000"/>
              </a:lnSpc>
              <a:spcBef>
                <a:spcPts val="1400"/>
              </a:spcBef>
            </a:pPr>
            <a:r>
              <a:rPr lang="en-US" sz="1800" dirty="0">
                <a:solidFill>
                  <a:schemeClr val="bg2">
                    <a:lumMod val="50000"/>
                  </a:schemeClr>
                </a:solidFill>
                <a:latin typeface="Abadi" panose="020B0604020104020204" pitchFamily="34" charset="0"/>
              </a:rPr>
              <a:t>Added a slider to select payload range;</a:t>
            </a:r>
          </a:p>
          <a:p>
            <a:pPr lvl="1">
              <a:lnSpc>
                <a:spcPct val="100000"/>
              </a:lnSpc>
              <a:spcBef>
                <a:spcPts val="1400"/>
              </a:spcBef>
            </a:pPr>
            <a:r>
              <a:rPr lang="en-US" sz="1800" dirty="0">
                <a:solidFill>
                  <a:schemeClr val="bg2">
                    <a:lumMod val="50000"/>
                  </a:schemeClr>
                </a:solidFill>
                <a:latin typeface="Abadi" panose="020B0604020104020204" pitchFamily="34" charset="0"/>
              </a:rPr>
              <a:t>A scatter chart for the correlation between payload and launch success;</a:t>
            </a: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Plots and interactions: for easy selections and comparison purposes:</a:t>
            </a:r>
          </a:p>
          <a:p>
            <a:pPr lvl="1">
              <a:lnSpc>
                <a:spcPct val="100000"/>
              </a:lnSpc>
              <a:spcBef>
                <a:spcPts val="1400"/>
              </a:spcBef>
            </a:pPr>
            <a:r>
              <a:rPr lang="en-US" sz="1800" dirty="0">
                <a:solidFill>
                  <a:schemeClr val="accent3">
                    <a:lumMod val="25000"/>
                  </a:schemeClr>
                </a:solidFill>
                <a:latin typeface="Abadi" panose="020B0604020104020204" pitchFamily="34" charset="0"/>
              </a:rPr>
              <a:t>Plots and Charts added to show the relationships of Outcomes with Payload Mass(kg);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dirty="0">
                <a:solidFill>
                  <a:schemeClr val="accent3">
                    <a:lumMod val="25000"/>
                  </a:schemeClr>
                </a:solidFill>
                <a:latin typeface="Abadi" panose="020B0604020104020204" pitchFamily="34" charset="0"/>
                <a:hlinkClick r:id="rId3"/>
              </a:rPr>
              <a:t>https://github.com/JohnWW11/Spacex-falcon9-stage-landing-Pred.-data-collection/blob/main/spacex_dash_app.py</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C1D4109D-FB43-EAD9-BFB6-9CE9410379AB}"/>
              </a:ext>
            </a:extLst>
          </p:cNvPr>
          <p:cNvPicPr>
            <a:picLocks noChangeAspect="1"/>
          </p:cNvPicPr>
          <p:nvPr/>
        </p:nvPicPr>
        <p:blipFill>
          <a:blip r:embed="rId4"/>
          <a:stretch>
            <a:fillRect/>
          </a:stretch>
        </p:blipFill>
        <p:spPr>
          <a:xfrm>
            <a:off x="8179358" y="1698170"/>
            <a:ext cx="3106253" cy="245179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10687962" cy="4938383"/>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how the classification model was built, evaluated and improved, to find the best performing model:</a:t>
            </a:r>
          </a:p>
          <a:p>
            <a:pPr lvl="1">
              <a:lnSpc>
                <a:spcPct val="100000"/>
              </a:lnSpc>
              <a:spcBef>
                <a:spcPts val="1400"/>
              </a:spcBef>
            </a:pPr>
            <a:r>
              <a:rPr lang="en-US" sz="1800" dirty="0">
                <a:solidFill>
                  <a:schemeClr val="accent3">
                    <a:lumMod val="25000"/>
                  </a:schemeClr>
                </a:solidFill>
                <a:latin typeface="Abadi" panose="020B0604020104020204" pitchFamily="34" charset="0"/>
              </a:rPr>
              <a:t>    created a column for the class;</a:t>
            </a:r>
          </a:p>
          <a:p>
            <a:pPr lvl="1">
              <a:lnSpc>
                <a:spcPct val="100000"/>
              </a:lnSpc>
              <a:spcBef>
                <a:spcPts val="1400"/>
              </a:spcBef>
            </a:pPr>
            <a:r>
              <a:rPr lang="en-US" sz="1800" dirty="0">
                <a:solidFill>
                  <a:schemeClr val="accent3">
                    <a:lumMod val="25000"/>
                  </a:schemeClr>
                </a:solidFill>
                <a:latin typeface="Abadi" panose="020B0604020104020204" pitchFamily="34" charset="0"/>
              </a:rPr>
              <a:t>    Standardized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    Data was split into training data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Model development process:</a:t>
            </a:r>
          </a:p>
          <a:p>
            <a:pPr lvl="1">
              <a:lnSpc>
                <a:spcPct val="100000"/>
              </a:lnSpc>
              <a:spcBef>
                <a:spcPts val="1400"/>
              </a:spcBef>
            </a:pPr>
            <a:r>
              <a:rPr lang="en-US" sz="1800" dirty="0">
                <a:solidFill>
                  <a:schemeClr val="accent3">
                    <a:lumMod val="25000"/>
                  </a:schemeClr>
                </a:solidFill>
                <a:latin typeface="Abadi" panose="020B0604020104020204" pitchFamily="34" charset="0"/>
              </a:rPr>
              <a:t>Performed exploratory Data Analysis and determine Training Labels;</a:t>
            </a:r>
          </a:p>
          <a:p>
            <a:pPr lvl="1">
              <a:lnSpc>
                <a:spcPct val="100000"/>
              </a:lnSpc>
              <a:spcBef>
                <a:spcPts val="1400"/>
              </a:spcBef>
            </a:pPr>
            <a:r>
              <a:rPr lang="en-US" sz="1800" dirty="0">
                <a:solidFill>
                  <a:schemeClr val="accent3">
                    <a:lumMod val="25000"/>
                  </a:schemeClr>
                </a:solidFill>
                <a:latin typeface="Abadi" panose="020B0604020104020204" pitchFamily="34" charset="0"/>
              </a:rPr>
              <a:t>Built different Machine Learning models;</a:t>
            </a:r>
          </a:p>
          <a:p>
            <a:pPr lvl="1">
              <a:lnSpc>
                <a:spcPct val="100000"/>
              </a:lnSpc>
              <a:spcBef>
                <a:spcPts val="1400"/>
              </a:spcBef>
            </a:pPr>
            <a:r>
              <a:rPr lang="en-US" sz="1800" dirty="0">
                <a:solidFill>
                  <a:schemeClr val="accent3">
                    <a:lumMod val="25000"/>
                  </a:schemeClr>
                </a:solidFill>
                <a:latin typeface="Abadi" panose="020B0604020104020204" pitchFamily="34" charset="0"/>
              </a:rPr>
              <a:t>Found the best Hyperparameter for SVM, Classification Trees and 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Found the method that performs best using test data;</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a:t>
            </a:r>
            <a:r>
              <a:rPr lang="en-US" sz="2200" dirty="0">
                <a:solidFill>
                  <a:schemeClr val="accent3">
                    <a:lumMod val="25000"/>
                  </a:schemeClr>
                </a:solidFill>
                <a:latin typeface="Abadi" panose="020B0604020104020204" pitchFamily="34" charset="0"/>
                <a:hlinkClick r:id="rId3"/>
              </a:rPr>
              <a:t>https://github.com/JohnWW11/Spacex-falcon9-stage-landing-Pred.-data-collection/blob/main/Completed-SpaceX_Machine_Learning_Prediction_Part_5.jupyterlite.ipynb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C14351F9-3AC9-6F24-56A9-BA15E0A23503}"/>
              </a:ext>
            </a:extLst>
          </p:cNvPr>
          <p:cNvPicPr>
            <a:picLocks noChangeAspect="1"/>
          </p:cNvPicPr>
          <p:nvPr/>
        </p:nvPicPr>
        <p:blipFill>
          <a:blip r:embed="rId4"/>
          <a:stretch>
            <a:fillRect/>
          </a:stretch>
        </p:blipFill>
        <p:spPr>
          <a:xfrm>
            <a:off x="7958296" y="1678075"/>
            <a:ext cx="3499676" cy="270300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34028" y="1306286"/>
            <a:ext cx="10551583" cy="483835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r>
              <a:rPr lang="en-US" sz="1800" dirty="0"/>
              <a:t>Best Algorithm is Tree with a score of 0.8892857142857145</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B95EC305-8A55-CA1A-2350-D806BE47D2B6}"/>
              </a:ext>
            </a:extLst>
          </p:cNvPr>
          <p:cNvPicPr>
            <a:picLocks noChangeAspect="1"/>
          </p:cNvPicPr>
          <p:nvPr/>
        </p:nvPicPr>
        <p:blipFill>
          <a:blip r:embed="rId4"/>
          <a:stretch>
            <a:fillRect/>
          </a:stretch>
        </p:blipFill>
        <p:spPr>
          <a:xfrm>
            <a:off x="906389" y="4328363"/>
            <a:ext cx="5539020" cy="1392769"/>
          </a:xfrm>
          <a:prstGeom prst="rect">
            <a:avLst/>
          </a:prstGeom>
        </p:spPr>
      </p:pic>
      <p:pic>
        <p:nvPicPr>
          <p:cNvPr id="9" name="Picture 8">
            <a:extLst>
              <a:ext uri="{FF2B5EF4-FFF2-40B4-BE49-F238E27FC236}">
                <a16:creationId xmlns:a16="http://schemas.microsoft.com/office/drawing/2014/main" id="{2EB4F7CF-23C6-B54E-FF9B-61727F189D84}"/>
              </a:ext>
            </a:extLst>
          </p:cNvPr>
          <p:cNvPicPr>
            <a:picLocks noChangeAspect="1"/>
          </p:cNvPicPr>
          <p:nvPr/>
        </p:nvPicPr>
        <p:blipFill>
          <a:blip r:embed="rId5"/>
          <a:stretch>
            <a:fillRect/>
          </a:stretch>
        </p:blipFill>
        <p:spPr>
          <a:xfrm>
            <a:off x="6502373" y="1316172"/>
            <a:ext cx="4840201" cy="1738356"/>
          </a:xfrm>
          <a:prstGeom prst="rect">
            <a:avLst/>
          </a:prstGeom>
        </p:spPr>
      </p:pic>
      <p:pic>
        <p:nvPicPr>
          <p:cNvPr id="11" name="Picture 10">
            <a:extLst>
              <a:ext uri="{FF2B5EF4-FFF2-40B4-BE49-F238E27FC236}">
                <a16:creationId xmlns:a16="http://schemas.microsoft.com/office/drawing/2014/main" id="{FB5A1F05-C19C-8098-DF3E-ACDEEF2F9A59}"/>
              </a:ext>
            </a:extLst>
          </p:cNvPr>
          <p:cNvPicPr>
            <a:picLocks noChangeAspect="1"/>
          </p:cNvPicPr>
          <p:nvPr/>
        </p:nvPicPr>
        <p:blipFill>
          <a:blip r:embed="rId6"/>
          <a:stretch>
            <a:fillRect/>
          </a:stretch>
        </p:blipFill>
        <p:spPr>
          <a:xfrm>
            <a:off x="6502373" y="3064413"/>
            <a:ext cx="4840201" cy="265671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500" y="1374111"/>
            <a:ext cx="10592999" cy="465146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screenshot of the scatter show that the greater the Flight Number the greater the successes rate.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DD3E08F-CF94-3DEF-98F1-E796D6A7C2E1}"/>
              </a:ext>
            </a:extLst>
          </p:cNvPr>
          <p:cNvPicPr>
            <a:picLocks noChangeAspect="1"/>
          </p:cNvPicPr>
          <p:nvPr/>
        </p:nvPicPr>
        <p:blipFill>
          <a:blip r:embed="rId4"/>
          <a:stretch>
            <a:fillRect/>
          </a:stretch>
        </p:blipFill>
        <p:spPr>
          <a:xfrm>
            <a:off x="1090891" y="1733312"/>
            <a:ext cx="9550313" cy="267791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1317" y="141681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shows that ES-L1, GEO and HEO and SSO had the most success rates with VLEO not too far behind.</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D5D4FE4-EE0B-639B-BFFF-E8AB418A9C7E}"/>
              </a:ext>
            </a:extLst>
          </p:cNvPr>
          <p:cNvPicPr>
            <a:picLocks noChangeAspect="1"/>
          </p:cNvPicPr>
          <p:nvPr/>
        </p:nvPicPr>
        <p:blipFill>
          <a:blip r:embed="rId3"/>
          <a:stretch>
            <a:fillRect/>
          </a:stretch>
        </p:blipFill>
        <p:spPr>
          <a:xfrm>
            <a:off x="5925570" y="1416816"/>
            <a:ext cx="5360042" cy="367769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725" y="1896224"/>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3" name="Picture 2">
            <a:extLst>
              <a:ext uri="{FF2B5EF4-FFF2-40B4-BE49-F238E27FC236}">
                <a16:creationId xmlns:a16="http://schemas.microsoft.com/office/drawing/2014/main" id="{603B161C-F426-1BFC-0A82-A2E0AA3F856F}"/>
              </a:ext>
            </a:extLst>
          </p:cNvPr>
          <p:cNvPicPr>
            <a:picLocks noChangeAspect="1"/>
          </p:cNvPicPr>
          <p:nvPr/>
        </p:nvPicPr>
        <p:blipFill>
          <a:blip r:embed="rId4"/>
          <a:stretch>
            <a:fillRect/>
          </a:stretch>
        </p:blipFill>
        <p:spPr>
          <a:xfrm>
            <a:off x="5913885" y="1982804"/>
            <a:ext cx="4523809" cy="3070459"/>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6033"/>
            <a:ext cx="3932238" cy="513117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shows that GTO, PO, ISS, and LEO orbits has the most flights. LEO has the most successful even though there seems to be no relationship between flight number and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88403E13-8D6D-B08F-F32D-E9999A5CB5FF}"/>
              </a:ext>
            </a:extLst>
          </p:cNvPr>
          <p:cNvPicPr>
            <a:picLocks noChangeAspect="1"/>
          </p:cNvPicPr>
          <p:nvPr/>
        </p:nvPicPr>
        <p:blipFill>
          <a:blip r:embed="rId3"/>
          <a:stretch>
            <a:fillRect/>
          </a:stretch>
        </p:blipFill>
        <p:spPr>
          <a:xfrm>
            <a:off x="919424" y="2127873"/>
            <a:ext cx="10051701" cy="192744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13821"/>
            <a:ext cx="7107898" cy="500552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a:t>
            </a:r>
            <a:r>
              <a:rPr lang="en-US" sz="2200" dirty="0">
                <a:solidFill>
                  <a:schemeClr val="accent3">
                    <a:lumMod val="25000"/>
                  </a:schemeClr>
                </a:solidFill>
                <a:latin typeface="Abadi" panose="020B0604020104020204" pitchFamily="34" charset="0"/>
              </a:rPr>
              <a:t>scatter point of payload vs. Orbit type: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shows that with heavy payloads the successful landing or positive landing rate are more for PO, LEO, VLEO and ISS.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1CA2C95-E014-AC06-176D-9329A8E68180}"/>
              </a:ext>
            </a:extLst>
          </p:cNvPr>
          <p:cNvPicPr>
            <a:picLocks noChangeAspect="1"/>
          </p:cNvPicPr>
          <p:nvPr/>
        </p:nvPicPr>
        <p:blipFill>
          <a:blip r:embed="rId3"/>
          <a:stretch>
            <a:fillRect/>
          </a:stretch>
        </p:blipFill>
        <p:spPr>
          <a:xfrm>
            <a:off x="974407" y="2048987"/>
            <a:ext cx="10323440" cy="26034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6963"/>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Plot shows launch success yearly trends climbs up from 2013 to 2020, with a slight dip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99DD1EF-770A-9555-DF3C-8C3D3DAF3DBF}"/>
              </a:ext>
            </a:extLst>
          </p:cNvPr>
          <p:cNvPicPr>
            <a:picLocks noChangeAspect="1"/>
          </p:cNvPicPr>
          <p:nvPr/>
        </p:nvPicPr>
        <p:blipFill>
          <a:blip r:embed="rId3"/>
          <a:stretch>
            <a:fillRect/>
          </a:stretch>
        </p:blipFill>
        <p:spPr>
          <a:xfrm>
            <a:off x="4928095" y="1301603"/>
            <a:ext cx="6357516" cy="40823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7888"/>
            <a:ext cx="9745589" cy="49214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a:t>
            </a:r>
            <a:r>
              <a:rPr lang="en-US" sz="2200" b="1" u="sng" dirty="0">
                <a:solidFill>
                  <a:schemeClr val="accent3">
                    <a:lumMod val="25000"/>
                  </a:schemeClr>
                </a:solidFill>
                <a:latin typeface="Abadi" panose="020B0604020104020204" pitchFamily="34" charset="0"/>
              </a:rPr>
              <a:t>unique</a:t>
            </a:r>
            <a:r>
              <a:rPr lang="en-US" sz="2200" dirty="0">
                <a:solidFill>
                  <a:schemeClr val="accent3">
                    <a:lumMod val="25000"/>
                  </a:schemeClr>
                </a:solidFill>
                <a:latin typeface="Abadi" panose="020B0604020104020204" pitchFamily="34" charset="0"/>
              </a:rPr>
              <a:t> launch sites:</a:t>
            </a:r>
          </a:p>
          <a:p>
            <a:pPr lvl="1">
              <a:lnSpc>
                <a:spcPct val="100000"/>
              </a:lnSpc>
              <a:spcBef>
                <a:spcPts val="1400"/>
              </a:spcBef>
            </a:pPr>
            <a:r>
              <a:rPr lang="en-US" sz="2800" dirty="0" err="1">
                <a:solidFill>
                  <a:schemeClr val="accent3">
                    <a:lumMod val="25000"/>
                  </a:schemeClr>
                </a:solidFill>
                <a:latin typeface="Abadi" panose="020B0604020104020204" pitchFamily="34" charset="0"/>
              </a:rPr>
              <a:t>Launch_Sites</a:t>
            </a:r>
            <a:endParaRPr lang="en-US" sz="2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SQL query result using DISTINCT: </a:t>
            </a:r>
          </a:p>
          <a:p>
            <a:pPr lvl="1">
              <a:lnSpc>
                <a:spcPct val="100000"/>
              </a:lnSpc>
              <a:spcBef>
                <a:spcPts val="1400"/>
              </a:spcBef>
            </a:pPr>
            <a:r>
              <a:rPr lang="en-US" sz="1800" dirty="0">
                <a:solidFill>
                  <a:schemeClr val="bg2">
                    <a:lumMod val="50000"/>
                  </a:schemeClr>
                </a:solidFill>
                <a:latin typeface="Abadi" panose="020B0604020104020204" pitchFamily="34" charset="0"/>
              </a:rPr>
              <a:t>This shows only the unique launch sites from</a:t>
            </a:r>
          </a:p>
          <a:p>
            <a:pPr marL="457200" lvl="1" indent="0">
              <a:lnSpc>
                <a:spcPct val="100000"/>
              </a:lnSpc>
              <a:spcBef>
                <a:spcPts val="1400"/>
              </a:spcBef>
              <a:buNone/>
            </a:pPr>
            <a:r>
              <a:rPr lang="en-US" sz="1800" dirty="0">
                <a:solidFill>
                  <a:schemeClr val="bg2">
                    <a:lumMod val="50000"/>
                  </a:schemeClr>
                </a:solidFill>
                <a:latin typeface="Abadi" panose="020B0604020104020204" pitchFamily="34" charset="0"/>
              </a:rPr>
              <a:t>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693F498-817B-36EA-2A31-3B853B7B749B}"/>
              </a:ext>
            </a:extLst>
          </p:cNvPr>
          <p:cNvPicPr>
            <a:picLocks noChangeAspect="1"/>
          </p:cNvPicPr>
          <p:nvPr/>
        </p:nvPicPr>
        <p:blipFill>
          <a:blip r:embed="rId3"/>
          <a:stretch>
            <a:fillRect/>
          </a:stretch>
        </p:blipFill>
        <p:spPr>
          <a:xfrm>
            <a:off x="6227130" y="3054699"/>
            <a:ext cx="5058481" cy="29708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374965"/>
            <a:ext cx="633417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Showing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Showing launch sites with the string  “CCA”, using 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 FROM SPACEXTBL WHERE Launch_Site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786C69A-1948-27C7-655B-93C8F85F8C68}"/>
              </a:ext>
            </a:extLst>
          </p:cNvPr>
          <p:cNvPicPr>
            <a:picLocks noChangeAspect="1"/>
          </p:cNvPicPr>
          <p:nvPr/>
        </p:nvPicPr>
        <p:blipFill>
          <a:blip r:embed="rId3"/>
          <a:stretch>
            <a:fillRect/>
          </a:stretch>
        </p:blipFill>
        <p:spPr>
          <a:xfrm>
            <a:off x="7104185" y="1416451"/>
            <a:ext cx="4181425" cy="43513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7840"/>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Showing the results of the total payload by booster from NASA:</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01A92D6-BA47-5939-6844-DA16CB0AB42A}"/>
              </a:ext>
            </a:extLst>
          </p:cNvPr>
          <p:cNvPicPr>
            <a:picLocks noChangeAspect="1"/>
          </p:cNvPicPr>
          <p:nvPr/>
        </p:nvPicPr>
        <p:blipFill>
          <a:blip r:embed="rId3"/>
          <a:stretch>
            <a:fillRect/>
          </a:stretch>
        </p:blipFill>
        <p:spPr>
          <a:xfrm>
            <a:off x="929789" y="1772654"/>
            <a:ext cx="8810403" cy="16563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Calculated payload mass =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CA0CB45-423A-E3A7-0434-5E551DEF2E90}"/>
              </a:ext>
            </a:extLst>
          </p:cNvPr>
          <p:cNvPicPr>
            <a:picLocks noChangeAspect="1"/>
          </p:cNvPicPr>
          <p:nvPr/>
        </p:nvPicPr>
        <p:blipFill>
          <a:blip r:embed="rId3"/>
          <a:stretch>
            <a:fillRect/>
          </a:stretch>
        </p:blipFill>
        <p:spPr>
          <a:xfrm>
            <a:off x="1141132" y="2238923"/>
            <a:ext cx="8764223" cy="176237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Date of first successful landing outcome on ground pas was: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5624231-74F1-6675-F023-04D941B809A3}"/>
              </a:ext>
            </a:extLst>
          </p:cNvPr>
          <p:cNvPicPr>
            <a:picLocks noChangeAspect="1"/>
          </p:cNvPicPr>
          <p:nvPr/>
        </p:nvPicPr>
        <p:blipFill>
          <a:blip r:embed="rId3"/>
          <a:stretch>
            <a:fillRect/>
          </a:stretch>
        </p:blipFill>
        <p:spPr>
          <a:xfrm>
            <a:off x="1028512" y="2303586"/>
            <a:ext cx="8688012" cy="152483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result  of the boosters which have success in drone ship and have payload mass greater than 4000 but less than 6000 – </a:t>
            </a:r>
            <a:r>
              <a:rPr lang="en-US" sz="2200" i="1" u="sng" dirty="0">
                <a:solidFill>
                  <a:schemeClr val="accent3">
                    <a:lumMod val="25000"/>
                  </a:schemeClr>
                </a:solidFill>
                <a:latin typeface="Abadi" panose="020B0604020104020204" pitchFamily="34" charset="0"/>
              </a:rPr>
              <a:t>shown above.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CD2F365-5669-9426-EF67-07B1A5AEAAA7}"/>
              </a:ext>
            </a:extLst>
          </p:cNvPr>
          <p:cNvPicPr>
            <a:picLocks noChangeAspect="1"/>
          </p:cNvPicPr>
          <p:nvPr/>
        </p:nvPicPr>
        <p:blipFill>
          <a:blip r:embed="rId3"/>
          <a:stretch>
            <a:fillRect/>
          </a:stretch>
        </p:blipFill>
        <p:spPr>
          <a:xfrm>
            <a:off x="1813219" y="2543950"/>
            <a:ext cx="7659169" cy="25054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Showing results as: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 Mission = 100</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Mission =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B4EA14C-C4E0-8F78-6153-A84F183348D2}"/>
              </a:ext>
            </a:extLst>
          </p:cNvPr>
          <p:cNvPicPr>
            <a:picLocks noChangeAspect="1"/>
          </p:cNvPicPr>
          <p:nvPr/>
        </p:nvPicPr>
        <p:blipFill>
          <a:blip r:embed="rId3"/>
          <a:stretch>
            <a:fillRect/>
          </a:stretch>
        </p:blipFill>
        <p:spPr>
          <a:xfrm>
            <a:off x="885225" y="2235859"/>
            <a:ext cx="8592749" cy="15623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2915" y="1317374"/>
            <a:ext cx="4633376" cy="693877"/>
          </a:xfrm>
          <a:prstGeom prst="rect">
            <a:avLst/>
          </a:prstGeom>
          <a:solidFill>
            <a:schemeClr val="accent4"/>
          </a:solidFill>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0B30EE1E-EB7D-9859-DB37-EB8D6482A8E6}"/>
              </a:ext>
            </a:extLst>
          </p:cNvPr>
          <p:cNvSpPr txBox="1">
            <a:spLocks/>
          </p:cNvSpPr>
          <p:nvPr/>
        </p:nvSpPr>
        <p:spPr>
          <a:xfrm>
            <a:off x="6434074" y="1317374"/>
            <a:ext cx="4633376" cy="732377"/>
          </a:xfrm>
          <a:prstGeom prst="rect">
            <a:avLst/>
          </a:prstGeom>
          <a:solidFill>
            <a:schemeClr val="accent6"/>
          </a:solidFill>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Summary of Results</a:t>
            </a:r>
          </a:p>
        </p:txBody>
      </p:sp>
      <p:sp>
        <p:nvSpPr>
          <p:cNvPr id="3" name="Content Placeholder 2">
            <a:extLst>
              <a:ext uri="{FF2B5EF4-FFF2-40B4-BE49-F238E27FC236}">
                <a16:creationId xmlns:a16="http://schemas.microsoft.com/office/drawing/2014/main" id="{CE29666E-431A-F45E-D48F-68112D029A36}"/>
              </a:ext>
            </a:extLst>
          </p:cNvPr>
          <p:cNvSpPr txBox="1">
            <a:spLocks/>
          </p:cNvSpPr>
          <p:nvPr/>
        </p:nvSpPr>
        <p:spPr>
          <a:xfrm>
            <a:off x="862915" y="1986205"/>
            <a:ext cx="4633376" cy="4077010"/>
          </a:xfrm>
          <a:prstGeom prst="rect">
            <a:avLst/>
          </a:prstGeom>
          <a:solidFill>
            <a:schemeClr val="accent4">
              <a:lumMod val="60000"/>
              <a:lumOff val="40000"/>
            </a:schemeClr>
          </a:solidFill>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through API</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 Web Scrapping</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 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with SQL</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with Data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 Analytics with Folium</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Prediction</a:t>
            </a:r>
          </a:p>
        </p:txBody>
      </p:sp>
      <p:sp>
        <p:nvSpPr>
          <p:cNvPr id="5" name="Content Placeholder 2">
            <a:extLst>
              <a:ext uri="{FF2B5EF4-FFF2-40B4-BE49-F238E27FC236}">
                <a16:creationId xmlns:a16="http://schemas.microsoft.com/office/drawing/2014/main" id="{65C9C75D-9FC5-B162-6540-59F17BCACA3E}"/>
              </a:ext>
            </a:extLst>
          </p:cNvPr>
          <p:cNvSpPr txBox="1">
            <a:spLocks/>
          </p:cNvSpPr>
          <p:nvPr/>
        </p:nvSpPr>
        <p:spPr>
          <a:xfrm>
            <a:off x="6434074" y="2049751"/>
            <a:ext cx="4633376" cy="2445247"/>
          </a:xfrm>
          <a:prstGeom prst="rect">
            <a:avLst/>
          </a:prstGeom>
          <a:solidFill>
            <a:schemeClr val="accent6">
              <a:lumMod val="60000"/>
              <a:lumOff val="40000"/>
            </a:schemeClr>
          </a:solidFill>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Analytics Results</a:t>
            </a:r>
          </a:p>
          <a:p>
            <a:pPr>
              <a:lnSpc>
                <a:spcPct val="100000"/>
              </a:lnSpc>
              <a:spcBef>
                <a:spcPts val="1400"/>
              </a:spcBef>
            </a:pPr>
            <a:r>
              <a:rPr lang="en-US" sz="2200" dirty="0">
                <a:solidFill>
                  <a:schemeClr val="accent3">
                    <a:lumMod val="25000"/>
                  </a:schemeClr>
                </a:solidFill>
                <a:latin typeface="Abadi" panose="020B0604020104020204" pitchFamily="34" charset="0"/>
              </a:rPr>
              <a:t>Conclusion</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380966"/>
            <a:ext cx="5480064" cy="49383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Presenting query result for 12 Booster Versions with successful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1561566-263E-34D0-02E3-B7092A62AB5B}"/>
              </a:ext>
            </a:extLst>
          </p:cNvPr>
          <p:cNvPicPr>
            <a:picLocks noChangeAspect="1"/>
          </p:cNvPicPr>
          <p:nvPr/>
        </p:nvPicPr>
        <p:blipFill>
          <a:blip r:embed="rId3"/>
          <a:stretch>
            <a:fillRect/>
          </a:stretch>
        </p:blipFill>
        <p:spPr>
          <a:xfrm>
            <a:off x="6471047" y="1457011"/>
            <a:ext cx="4814564" cy="44514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785593" cy="474852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of failed landing_outcomes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 of failed landing_outcomes in drone ship, their booster versions, and launch site names for in year 2015, as shown above.</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3ED0E16-6141-554C-7861-9EC3A469FB1C}"/>
              </a:ext>
            </a:extLst>
          </p:cNvPr>
          <p:cNvPicPr>
            <a:picLocks noChangeAspect="1"/>
          </p:cNvPicPr>
          <p:nvPr/>
        </p:nvPicPr>
        <p:blipFill>
          <a:blip r:embed="rId4"/>
          <a:stretch>
            <a:fillRect/>
          </a:stretch>
        </p:blipFill>
        <p:spPr>
          <a:xfrm>
            <a:off x="2809240" y="1814287"/>
            <a:ext cx="8612749" cy="32294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10815739" cy="475857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Ranked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result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“No Attempt” having 10, with Success and Failure having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equal total counts of 5 each.</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6275EA2-26AA-013E-7523-D42E1FBD5F0D}"/>
              </a:ext>
            </a:extLst>
          </p:cNvPr>
          <p:cNvPicPr>
            <a:picLocks noChangeAspect="1"/>
          </p:cNvPicPr>
          <p:nvPr/>
        </p:nvPicPr>
        <p:blipFill>
          <a:blip r:embed="rId3"/>
          <a:stretch>
            <a:fillRect/>
          </a:stretch>
        </p:blipFill>
        <p:spPr>
          <a:xfrm>
            <a:off x="902385" y="2379275"/>
            <a:ext cx="7935432" cy="1295581"/>
          </a:xfrm>
          <a:prstGeom prst="rect">
            <a:avLst/>
          </a:prstGeom>
        </p:spPr>
      </p:pic>
      <p:pic>
        <p:nvPicPr>
          <p:cNvPr id="8" name="Picture 7">
            <a:extLst>
              <a:ext uri="{FF2B5EF4-FFF2-40B4-BE49-F238E27FC236}">
                <a16:creationId xmlns:a16="http://schemas.microsoft.com/office/drawing/2014/main" id="{0B04898F-26FA-2826-C7FC-4FD5406DE92C}"/>
              </a:ext>
            </a:extLst>
          </p:cNvPr>
          <p:cNvPicPr>
            <a:picLocks noChangeAspect="1"/>
          </p:cNvPicPr>
          <p:nvPr/>
        </p:nvPicPr>
        <p:blipFill>
          <a:blip r:embed="rId4"/>
          <a:stretch>
            <a:fillRect/>
          </a:stretch>
        </p:blipFill>
        <p:spPr>
          <a:xfrm>
            <a:off x="8290125" y="3801129"/>
            <a:ext cx="2657846" cy="23792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0"/>
            <a:ext cx="5325990" cy="492640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Replaced title with an appropriate title: </a:t>
            </a:r>
            <a:r>
              <a:rPr lang="en-US" sz="2200" b="1" u="sng" dirty="0">
                <a:solidFill>
                  <a:schemeClr val="accent2">
                    <a:lumMod val="75000"/>
                  </a:schemeClr>
                </a:solidFill>
                <a:latin typeface="Abadi"/>
              </a:rPr>
              <a:t>Folium Map – Marked Launch Sites</a:t>
            </a:r>
            <a:r>
              <a:rPr lang="en-US" sz="2200" b="1" u="sng" dirty="0">
                <a:solidFill>
                  <a:schemeClr val="accent3">
                    <a:lumMod val="25000"/>
                  </a:schemeClr>
                </a:solidFill>
                <a:latin typeface="Abadi"/>
              </a:rPr>
              <a:t> </a:t>
            </a:r>
          </a:p>
          <a:p>
            <a:pPr>
              <a:lnSpc>
                <a:spcPct val="100000"/>
              </a:lnSpc>
              <a:spcBef>
                <a:spcPts val="1400"/>
              </a:spcBef>
            </a:pPr>
            <a:endParaRPr lang="en-US" sz="2200" b="1" u="sng"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Generated folium map: screenshot  includes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Folium Map showing launch sites proximity to the equator and very close to proximity to the coast of Florida and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 Marked Launch Sites&gt;</a:t>
            </a:r>
          </a:p>
        </p:txBody>
      </p:sp>
      <p:pic>
        <p:nvPicPr>
          <p:cNvPr id="6" name="Picture 5">
            <a:extLst>
              <a:ext uri="{FF2B5EF4-FFF2-40B4-BE49-F238E27FC236}">
                <a16:creationId xmlns:a16="http://schemas.microsoft.com/office/drawing/2014/main" id="{120CD428-45F8-6EAF-5A4E-C6DF9C80D17E}"/>
              </a:ext>
            </a:extLst>
          </p:cNvPr>
          <p:cNvPicPr>
            <a:picLocks noChangeAspect="1"/>
          </p:cNvPicPr>
          <p:nvPr/>
        </p:nvPicPr>
        <p:blipFill>
          <a:blip r:embed="rId3"/>
          <a:stretch>
            <a:fillRect/>
          </a:stretch>
        </p:blipFill>
        <p:spPr>
          <a:xfrm>
            <a:off x="6096001" y="1356527"/>
            <a:ext cx="5189610" cy="316523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0"/>
            <a:ext cx="5238903" cy="485606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Replace title with an appropriate title:</a:t>
            </a:r>
          </a:p>
          <a:p>
            <a:pPr>
              <a:lnSpc>
                <a:spcPct val="100000"/>
              </a:lnSpc>
              <a:spcBef>
                <a:spcPts val="1400"/>
              </a:spcBef>
            </a:pPr>
            <a:r>
              <a:rPr lang="en-US" sz="2200" dirty="0">
                <a:solidFill>
                  <a:schemeClr val="accent2">
                    <a:lumMod val="75000"/>
                  </a:schemeClr>
                </a:solidFill>
                <a:latin typeface="Abadi"/>
              </a:rPr>
              <a:t>Folium Map – Marked Launch Sites Color Labelled</a:t>
            </a:r>
          </a:p>
          <a:p>
            <a:pPr>
              <a:lnSpc>
                <a:spcPct val="100000"/>
              </a:lnSpc>
              <a:spcBef>
                <a:spcPts val="1400"/>
              </a:spcBef>
            </a:pPr>
            <a:endParaRPr lang="en-US" sz="2200" dirty="0">
              <a:solidFill>
                <a:schemeClr val="accent2">
                  <a:lumMod val="7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Folium</a:t>
            </a:r>
            <a:r>
              <a:rPr lang="en-US" sz="2200" dirty="0">
                <a:solidFill>
                  <a:schemeClr val="accent3">
                    <a:lumMod val="25000"/>
                  </a:schemeClr>
                </a:solidFill>
                <a:latin typeface="Abadi"/>
              </a:rPr>
              <a:t> map with a proper screenshot  showing the color-labeled launch outcomes on the map</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Color-labelled for easy identification of which launch sites have relatively high success rates:</a:t>
            </a:r>
          </a:p>
          <a:p>
            <a:pPr lvl="1">
              <a:lnSpc>
                <a:spcPct val="100000"/>
              </a:lnSpc>
              <a:spcBef>
                <a:spcPts val="1400"/>
              </a:spcBef>
            </a:pPr>
            <a:r>
              <a:rPr lang="en-US" sz="1800" dirty="0">
                <a:solidFill>
                  <a:schemeClr val="accent3">
                    <a:lumMod val="25000"/>
                  </a:schemeClr>
                </a:solidFill>
                <a:highlight>
                  <a:srgbClr val="00FF00"/>
                </a:highlight>
                <a:latin typeface="Abadi"/>
              </a:rPr>
              <a:t>Green</a:t>
            </a:r>
            <a:r>
              <a:rPr lang="en-US" sz="1800" dirty="0">
                <a:solidFill>
                  <a:schemeClr val="accent3">
                    <a:lumMod val="25000"/>
                  </a:schemeClr>
                </a:solidFill>
                <a:latin typeface="Abadi"/>
              </a:rPr>
              <a:t> Successful Launches, </a:t>
            </a:r>
          </a:p>
          <a:p>
            <a:pPr lvl="1">
              <a:lnSpc>
                <a:spcPct val="100000"/>
              </a:lnSpc>
              <a:spcBef>
                <a:spcPts val="1400"/>
              </a:spcBef>
            </a:pPr>
            <a:r>
              <a:rPr lang="en-US" sz="1800" dirty="0">
                <a:solidFill>
                  <a:schemeClr val="accent3">
                    <a:lumMod val="25000"/>
                  </a:schemeClr>
                </a:solidFill>
                <a:highlight>
                  <a:srgbClr val="FF0000"/>
                </a:highlight>
                <a:latin typeface="Abadi"/>
              </a:rPr>
              <a:t>Red</a:t>
            </a:r>
            <a:r>
              <a:rPr lang="en-US" sz="1800" dirty="0">
                <a:solidFill>
                  <a:schemeClr val="accent3">
                    <a:lumMod val="25000"/>
                  </a:schemeClr>
                </a:solidFill>
                <a:latin typeface="Abadi"/>
              </a:rPr>
              <a:t> – Failure Launches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Marked Launch Sites- Color Labelled</a:t>
            </a:r>
          </a:p>
        </p:txBody>
      </p:sp>
      <p:pic>
        <p:nvPicPr>
          <p:cNvPr id="4" name="Picture 3">
            <a:extLst>
              <a:ext uri="{FF2B5EF4-FFF2-40B4-BE49-F238E27FC236}">
                <a16:creationId xmlns:a16="http://schemas.microsoft.com/office/drawing/2014/main" id="{5853543A-D912-6DA3-66B0-B83199024F0E}"/>
              </a:ext>
            </a:extLst>
          </p:cNvPr>
          <p:cNvPicPr>
            <a:picLocks noChangeAspect="1"/>
          </p:cNvPicPr>
          <p:nvPr/>
        </p:nvPicPr>
        <p:blipFill>
          <a:blip r:embed="rId3"/>
          <a:stretch>
            <a:fillRect/>
          </a:stretch>
        </p:blipFill>
        <p:spPr>
          <a:xfrm>
            <a:off x="6008914" y="1320743"/>
            <a:ext cx="5720941" cy="428392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71587"/>
            <a:ext cx="4897260" cy="515562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Replaced Folium map screenshot title with an appropriate title:</a:t>
            </a:r>
          </a:p>
          <a:p>
            <a:pPr marL="0" indent="0">
              <a:lnSpc>
                <a:spcPct val="100000"/>
              </a:lnSpc>
              <a:spcBef>
                <a:spcPts val="1400"/>
              </a:spcBef>
              <a:buNone/>
            </a:pPr>
            <a:r>
              <a:rPr lang="en-US" sz="1600" b="1" dirty="0">
                <a:solidFill>
                  <a:schemeClr val="accent2">
                    <a:lumMod val="75000"/>
                  </a:schemeClr>
                </a:solidFill>
                <a:latin typeface="Abadi"/>
              </a:rPr>
              <a:t>Folium Map: Marked Launch Sites – Calculated Proximity Distance</a:t>
            </a:r>
            <a:endParaRPr lang="en-US" sz="2200" b="1" dirty="0">
              <a:solidFill>
                <a:schemeClr val="accent2">
                  <a:lumMod val="75000"/>
                </a:schemeClr>
              </a:solidFill>
              <a:latin typeface="Abadi"/>
            </a:endParaRPr>
          </a:p>
          <a:p>
            <a:pPr>
              <a:lnSpc>
                <a:spcPct val="100000"/>
              </a:lnSpc>
              <a:spcBef>
                <a:spcPts val="1400"/>
              </a:spcBef>
            </a:pPr>
            <a:r>
              <a:rPr lang="en-US" sz="2200" dirty="0">
                <a:solidFill>
                  <a:schemeClr val="accent3">
                    <a:lumMod val="25000"/>
                  </a:schemeClr>
                </a:solidFill>
                <a:latin typeface="Abadi"/>
              </a:rPr>
              <a:t>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Showing calculated proximity distance of 0.9km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Marked Launch Sites-Calculated Proximity Distance</a:t>
            </a:r>
          </a:p>
        </p:txBody>
      </p:sp>
      <p:pic>
        <p:nvPicPr>
          <p:cNvPr id="4" name="Picture 3">
            <a:extLst>
              <a:ext uri="{FF2B5EF4-FFF2-40B4-BE49-F238E27FC236}">
                <a16:creationId xmlns:a16="http://schemas.microsoft.com/office/drawing/2014/main" id="{26FA6161-EE3D-AE46-8AFC-800415F7258C}"/>
              </a:ext>
            </a:extLst>
          </p:cNvPr>
          <p:cNvPicPr>
            <a:picLocks noChangeAspect="1"/>
          </p:cNvPicPr>
          <p:nvPr/>
        </p:nvPicPr>
        <p:blipFill>
          <a:blip r:embed="rId3"/>
          <a:stretch>
            <a:fillRect/>
          </a:stretch>
        </p:blipFill>
        <p:spPr>
          <a:xfrm>
            <a:off x="6184536" y="2506830"/>
            <a:ext cx="5189611" cy="285899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6"/>
            <a:ext cx="5208758" cy="49383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Replaced title with an appropriate title:</a:t>
            </a:r>
          </a:p>
          <a:p>
            <a:pPr marL="457200" lvl="1" indent="0">
              <a:lnSpc>
                <a:spcPct val="100000"/>
              </a:lnSpc>
              <a:spcBef>
                <a:spcPts val="1400"/>
              </a:spcBef>
              <a:buNone/>
            </a:pPr>
            <a:r>
              <a:rPr lang="en-US" sz="1800" dirty="0" err="1">
                <a:solidFill>
                  <a:schemeClr val="accent2">
                    <a:lumMod val="75000"/>
                  </a:schemeClr>
                </a:solidFill>
                <a:latin typeface="Abadi"/>
              </a:rPr>
              <a:t>Plotly</a:t>
            </a:r>
            <a:r>
              <a:rPr lang="en-US" sz="1800" dirty="0">
                <a:solidFill>
                  <a:schemeClr val="accent2">
                    <a:lumMod val="75000"/>
                  </a:schemeClr>
                </a:solidFill>
                <a:latin typeface="Abadi"/>
              </a:rPr>
              <a:t> Dashboard: Launch Success Count All Sites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Showing application interface “</a:t>
            </a:r>
            <a:r>
              <a:rPr lang="en-US" sz="1400" i="1" dirty="0">
                <a:solidFill>
                  <a:schemeClr val="accent3">
                    <a:lumMod val="25000"/>
                  </a:schemeClr>
                </a:solidFill>
                <a:latin typeface="Abadi"/>
              </a:rPr>
              <a:t>Cloud IDE refused to  generate full diagram due to “busy port: 8050”</a:t>
            </a:r>
            <a:endParaRPr lang="en-US" sz="1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Link to screenshot: </a:t>
            </a:r>
            <a:r>
              <a:rPr lang="en-US" sz="2200" dirty="0">
                <a:solidFill>
                  <a:schemeClr val="accent3">
                    <a:lumMod val="25000"/>
                  </a:schemeClr>
                </a:solidFill>
                <a:latin typeface="Abadi"/>
                <a:hlinkClick r:id="rId4"/>
              </a:rPr>
              <a:t>https://github.com/JohnWW11/Spacex-falcon9-stage-landing-Pred.-data-collection/blob/main/Dasbard-Render.jpg</a:t>
            </a:r>
            <a:r>
              <a:rPr 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 </a:t>
            </a:r>
            <a:r>
              <a:rPr lang="en-US" dirty="0" err="1">
                <a:solidFill>
                  <a:srgbClr val="0B49CB"/>
                </a:solidFill>
                <a:latin typeface="Abadi"/>
              </a:rPr>
              <a:t>Plotly</a:t>
            </a:r>
            <a:r>
              <a:rPr lang="en-US" dirty="0">
                <a:solidFill>
                  <a:srgbClr val="0B49CB"/>
                </a:solidFill>
                <a:latin typeface="Abadi"/>
              </a:rPr>
              <a:t> Dash</a:t>
            </a:r>
          </a:p>
        </p:txBody>
      </p:sp>
      <p:pic>
        <p:nvPicPr>
          <p:cNvPr id="7" name="Picture 6">
            <a:extLst>
              <a:ext uri="{FF2B5EF4-FFF2-40B4-BE49-F238E27FC236}">
                <a16:creationId xmlns:a16="http://schemas.microsoft.com/office/drawing/2014/main" id="{7380150F-7C0D-DAB1-16E3-07B6F7B71EEB}"/>
              </a:ext>
            </a:extLst>
          </p:cNvPr>
          <p:cNvPicPr>
            <a:picLocks noChangeAspect="1"/>
          </p:cNvPicPr>
          <p:nvPr/>
        </p:nvPicPr>
        <p:blipFill>
          <a:blip r:embed="rId5"/>
          <a:stretch>
            <a:fillRect/>
          </a:stretch>
        </p:blipFill>
        <p:spPr>
          <a:xfrm>
            <a:off x="6213233" y="1477107"/>
            <a:ext cx="5156702" cy="374088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F30A992-03F1-AFFD-3042-FAF626BC95D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A3E99D-27F6-E071-9CD3-B53CA6984B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EF776732-D0B7-F0BD-09AF-AC5F5366FADD}"/>
              </a:ext>
            </a:extLst>
          </p:cNvPr>
          <p:cNvSpPr>
            <a:spLocks noGrp="1"/>
          </p:cNvSpPr>
          <p:nvPr>
            <p:ph idx="4294967295"/>
          </p:nvPr>
        </p:nvSpPr>
        <p:spPr>
          <a:xfrm>
            <a:off x="770011" y="1380966"/>
            <a:ext cx="5208758" cy="493838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Replaced title with an appropriate title:</a:t>
            </a:r>
          </a:p>
          <a:p>
            <a:pPr marL="457200" lvl="1" indent="0">
              <a:lnSpc>
                <a:spcPct val="100000"/>
              </a:lnSpc>
              <a:spcBef>
                <a:spcPts val="1400"/>
              </a:spcBef>
              <a:buNone/>
            </a:pPr>
            <a:r>
              <a:rPr lang="en-US" sz="1800" dirty="0" err="1">
                <a:solidFill>
                  <a:schemeClr val="accent2">
                    <a:lumMod val="75000"/>
                  </a:schemeClr>
                </a:solidFill>
                <a:latin typeface="Abadi"/>
              </a:rPr>
              <a:t>Plotly</a:t>
            </a:r>
            <a:r>
              <a:rPr lang="en-US" sz="1800" dirty="0">
                <a:solidFill>
                  <a:schemeClr val="accent2">
                    <a:lumMod val="75000"/>
                  </a:schemeClr>
                </a:solidFill>
                <a:latin typeface="Abadi"/>
              </a:rPr>
              <a:t> Dashboard: Launch Success Count All Sites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Showing application code screenshot of launch success count for all sites, for  a pie chart: “</a:t>
            </a:r>
            <a:r>
              <a:rPr lang="en-US" sz="1600" i="1" dirty="0">
                <a:solidFill>
                  <a:schemeClr val="accent3">
                    <a:lumMod val="25000"/>
                  </a:schemeClr>
                </a:solidFill>
                <a:latin typeface="Abadi"/>
              </a:rPr>
              <a:t>Cloud IDE refused to  generate diagram</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Link to screenshot: </a:t>
            </a:r>
            <a:r>
              <a:rPr lang="en-US" sz="2200" dirty="0">
                <a:solidFill>
                  <a:schemeClr val="accent3">
                    <a:lumMod val="25000"/>
                  </a:schemeClr>
                </a:solidFill>
                <a:latin typeface="Abadi"/>
                <a:hlinkClick r:id="rId3"/>
              </a:rPr>
              <a:t>https://github.com/JohnWW11/Spacex-falcon9-stage-landing-Pred.-data-collection/blob/main/TASK-1.jpg</a:t>
            </a: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00956987-3C19-6145-24BF-D239EEB14EC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 Launch Success Count – All Sites</a:t>
            </a:r>
          </a:p>
        </p:txBody>
      </p:sp>
      <p:pic>
        <p:nvPicPr>
          <p:cNvPr id="4" name="Picture 3">
            <a:extLst>
              <a:ext uri="{FF2B5EF4-FFF2-40B4-BE49-F238E27FC236}">
                <a16:creationId xmlns:a16="http://schemas.microsoft.com/office/drawing/2014/main" id="{954162B8-296D-F45A-3F60-42810ABB67C7}"/>
              </a:ext>
            </a:extLst>
          </p:cNvPr>
          <p:cNvPicPr>
            <a:picLocks noChangeAspect="1"/>
          </p:cNvPicPr>
          <p:nvPr/>
        </p:nvPicPr>
        <p:blipFill>
          <a:blip r:embed="rId4"/>
          <a:stretch>
            <a:fillRect/>
          </a:stretch>
        </p:blipFill>
        <p:spPr>
          <a:xfrm>
            <a:off x="6096000" y="1968429"/>
            <a:ext cx="5612687" cy="3980994"/>
          </a:xfrm>
          <a:prstGeom prst="rect">
            <a:avLst/>
          </a:prstGeom>
        </p:spPr>
      </p:pic>
    </p:spTree>
    <p:extLst>
      <p:ext uri="{BB962C8B-B14F-4D97-AF65-F5344CB8AC3E}">
        <p14:creationId xmlns:p14="http://schemas.microsoft.com/office/powerpoint/2010/main" val="17559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46942" y="1875459"/>
            <a:ext cx="4950400" cy="636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u="sng" dirty="0">
                <a:solidFill>
                  <a:schemeClr val="accent3">
                    <a:lumMod val="25000"/>
                  </a:schemeClr>
                </a:solidFill>
                <a:latin typeface="Abadi" panose="020B0604020104020204" pitchFamily="34" charset="0"/>
              </a:rPr>
              <a:t>Project Background and Context</a:t>
            </a:r>
          </a:p>
        </p:txBody>
      </p:sp>
      <p:sp>
        <p:nvSpPr>
          <p:cNvPr id="2" name="Content Placeholder 2">
            <a:extLst>
              <a:ext uri="{FF2B5EF4-FFF2-40B4-BE49-F238E27FC236}">
                <a16:creationId xmlns:a16="http://schemas.microsoft.com/office/drawing/2014/main" id="{D65081B2-81F7-D0DC-75ED-FBEB85B1860D}"/>
              </a:ext>
            </a:extLst>
          </p:cNvPr>
          <p:cNvSpPr txBox="1">
            <a:spLocks/>
          </p:cNvSpPr>
          <p:nvPr/>
        </p:nvSpPr>
        <p:spPr>
          <a:xfrm>
            <a:off x="6150101" y="1875460"/>
            <a:ext cx="5208081" cy="636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u="sng" dirty="0">
                <a:solidFill>
                  <a:schemeClr val="accent3">
                    <a:lumMod val="25000"/>
                  </a:schemeClr>
                </a:solidFill>
                <a:latin typeface="Abadi" panose="020B0604020104020204" pitchFamily="34" charset="0"/>
              </a:rPr>
              <a:t>Problems to find Address</a:t>
            </a:r>
          </a:p>
        </p:txBody>
      </p:sp>
      <p:sp>
        <p:nvSpPr>
          <p:cNvPr id="7" name="Content Placeholder 2">
            <a:extLst>
              <a:ext uri="{FF2B5EF4-FFF2-40B4-BE49-F238E27FC236}">
                <a16:creationId xmlns:a16="http://schemas.microsoft.com/office/drawing/2014/main" id="{8F436E70-FC79-8C57-FB7F-4160F0AED41C}"/>
              </a:ext>
            </a:extLst>
          </p:cNvPr>
          <p:cNvSpPr txBox="1">
            <a:spLocks/>
          </p:cNvSpPr>
          <p:nvPr/>
        </p:nvSpPr>
        <p:spPr>
          <a:xfrm>
            <a:off x="746942" y="2387068"/>
            <a:ext cx="4950400" cy="2695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0" i="0" dirty="0">
                <a:solidFill>
                  <a:srgbClr val="111111"/>
                </a:solidFill>
                <a:effectLst/>
                <a:latin typeface="-apple-system"/>
              </a:rPr>
              <a:t>The </a:t>
            </a:r>
            <a:r>
              <a:rPr lang="en-US" sz="2000" b="1" i="0" dirty="0">
                <a:solidFill>
                  <a:srgbClr val="111111"/>
                </a:solidFill>
                <a:effectLst/>
                <a:latin typeface="-apple-system"/>
              </a:rPr>
              <a:t>SpaceX Data Science Project</a:t>
            </a:r>
            <a:r>
              <a:rPr lang="en-US" sz="2000" b="0" i="0" dirty="0">
                <a:solidFill>
                  <a:srgbClr val="111111"/>
                </a:solidFill>
                <a:effectLst/>
                <a:latin typeface="-apple-system"/>
              </a:rPr>
              <a:t> aims to leverage data analytics and machine learning techniques to enhance space exploration and rocket technology. As SpaceX continues to revolutionize space travel, understanding and optimizing data-driven processes become critical. This project operates at the intersection of data science, engineering, and space exploration.</a:t>
            </a:r>
            <a:endParaRPr lang="en-US" sz="20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A3C1C183-889D-9D3B-3F1F-783F77A81585}"/>
              </a:ext>
            </a:extLst>
          </p:cNvPr>
          <p:cNvSpPr txBox="1">
            <a:spLocks/>
          </p:cNvSpPr>
          <p:nvPr/>
        </p:nvSpPr>
        <p:spPr>
          <a:xfrm>
            <a:off x="6150101" y="2451693"/>
            <a:ext cx="5208081" cy="29384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Rocket Performance Optimization</a:t>
            </a:r>
          </a:p>
          <a:p>
            <a:pPr>
              <a:spcBef>
                <a:spcPts val="1400"/>
              </a:spcBef>
            </a:pPr>
            <a:r>
              <a:rPr lang="en-US" sz="2200" dirty="0">
                <a:solidFill>
                  <a:schemeClr val="accent3">
                    <a:lumMod val="25000"/>
                  </a:schemeClr>
                </a:solidFill>
                <a:latin typeface="Abadi" panose="020B0604020104020204" pitchFamily="34" charset="0"/>
              </a:rPr>
              <a:t>Predictive Maintenance</a:t>
            </a:r>
          </a:p>
          <a:p>
            <a:pPr>
              <a:spcBef>
                <a:spcPts val="1400"/>
              </a:spcBef>
            </a:pPr>
            <a:r>
              <a:rPr lang="en-US" sz="2200" dirty="0">
                <a:solidFill>
                  <a:schemeClr val="accent3">
                    <a:lumMod val="25000"/>
                  </a:schemeClr>
                </a:solidFill>
                <a:latin typeface="Abadi" panose="020B0604020104020204" pitchFamily="34" charset="0"/>
              </a:rPr>
              <a:t>Mission Success Rate Enhancement</a:t>
            </a:r>
          </a:p>
          <a:p>
            <a:pPr>
              <a:spcBef>
                <a:spcPts val="1400"/>
              </a:spcBef>
            </a:pPr>
            <a:r>
              <a:rPr lang="en-US" sz="2200" dirty="0">
                <a:solidFill>
                  <a:schemeClr val="accent3">
                    <a:lumMod val="25000"/>
                  </a:schemeClr>
                </a:solidFill>
                <a:latin typeface="Abadi" panose="020B0604020104020204" pitchFamily="34" charset="0"/>
              </a:rPr>
              <a:t>Space Debris Mitigation</a:t>
            </a:r>
          </a:p>
          <a:p>
            <a:pPr>
              <a:spcBef>
                <a:spcPts val="1400"/>
              </a:spcBef>
            </a:pPr>
            <a:r>
              <a:rPr lang="en-US" sz="2200" dirty="0">
                <a:solidFill>
                  <a:schemeClr val="accent3">
                    <a:lumMod val="25000"/>
                  </a:schemeClr>
                </a:solidFill>
                <a:latin typeface="Abadi" panose="020B0604020104020204" pitchFamily="34" charset="0"/>
              </a:rPr>
              <a:t>Improving on Crew Health and Safety</a:t>
            </a:r>
          </a:p>
          <a:p>
            <a:pPr>
              <a:spcBef>
                <a:spcPts val="1400"/>
              </a:spcBef>
            </a:pPr>
            <a:r>
              <a:rPr lang="en-US" sz="2200" dirty="0">
                <a:solidFill>
                  <a:schemeClr val="accent3">
                    <a:lumMod val="25000"/>
                  </a:schemeClr>
                </a:solidFill>
                <a:latin typeface="Abadi" panose="020B0604020104020204" pitchFamily="34" charset="0"/>
              </a:rPr>
              <a:t>Potential for Increased Market Share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417985"/>
            <a:ext cx="5325988" cy="4711510"/>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Replace title with an appropriate title: </a:t>
            </a:r>
          </a:p>
          <a:p>
            <a:r>
              <a:rPr lang="en-US" sz="2000" dirty="0" err="1">
                <a:solidFill>
                  <a:schemeClr val="accent2">
                    <a:lumMod val="75000"/>
                  </a:schemeClr>
                </a:solidFill>
                <a:latin typeface="Abadi"/>
              </a:rPr>
              <a:t>Plotly</a:t>
            </a:r>
            <a:r>
              <a:rPr lang="en-US" sz="2000" dirty="0">
                <a:solidFill>
                  <a:schemeClr val="accent2">
                    <a:lumMod val="75000"/>
                  </a:schemeClr>
                </a:solidFill>
                <a:latin typeface="Abadi"/>
              </a:rPr>
              <a:t> Dashboard: Launch Site with Highest Success Ratio </a:t>
            </a:r>
          </a:p>
          <a:p>
            <a:pPr>
              <a:lnSpc>
                <a:spcPct val="100000"/>
              </a:lnSpc>
              <a:spcBef>
                <a:spcPts val="1400"/>
              </a:spcBef>
            </a:pPr>
            <a:r>
              <a:rPr lang="en-US" sz="2200" dirty="0">
                <a:solidFill>
                  <a:schemeClr val="accent3">
                    <a:lumMod val="25000"/>
                  </a:schemeClr>
                </a:solidFill>
                <a:latin typeface="Abadi"/>
              </a:rPr>
              <a:t>Showing the </a:t>
            </a:r>
            <a:r>
              <a:rPr lang="en-US" sz="2200" i="1" u="sng" dirty="0">
                <a:solidFill>
                  <a:schemeClr val="accent3">
                    <a:lumMod val="25000"/>
                  </a:schemeClr>
                </a:solidFill>
                <a:latin typeface="Abadi"/>
              </a:rPr>
              <a:t>code</a:t>
            </a:r>
            <a:r>
              <a:rPr lang="en-US" sz="2200" dirty="0">
                <a:solidFill>
                  <a:schemeClr val="accent3">
                    <a:lumMod val="25000"/>
                  </a:schemeClr>
                </a:solidFill>
                <a:latin typeface="Abadi"/>
              </a:rPr>
              <a:t> screenshot of the pie chart code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Used </a:t>
            </a:r>
            <a:r>
              <a:rPr lang="en-US" sz="2200" dirty="0">
                <a:solidFill>
                  <a:schemeClr val="accent2">
                    <a:lumMod val="75000"/>
                  </a:schemeClr>
                </a:solidFill>
                <a:latin typeface="Abadi"/>
              </a:rPr>
              <a:t>callback</a:t>
            </a:r>
            <a:r>
              <a:rPr lang="en-US" sz="2200" dirty="0">
                <a:solidFill>
                  <a:schemeClr val="accent3">
                    <a:lumMod val="25000"/>
                  </a:schemeClr>
                </a:solidFill>
                <a:latin typeface="Abadi"/>
              </a:rPr>
              <a:t> </a:t>
            </a:r>
            <a:r>
              <a:rPr lang="en-US" sz="2200" dirty="0">
                <a:solidFill>
                  <a:schemeClr val="accent2">
                    <a:lumMod val="75000"/>
                  </a:schemeClr>
                </a:solidFill>
                <a:latin typeface="Abadi"/>
              </a:rPr>
              <a:t>Input</a:t>
            </a:r>
            <a:r>
              <a:rPr lang="en-US" sz="2200" dirty="0">
                <a:solidFill>
                  <a:schemeClr val="accent3">
                    <a:lumMod val="25000"/>
                  </a:schemeClr>
                </a:solidFill>
                <a:latin typeface="Abadi"/>
              </a:rPr>
              <a:t> and </a:t>
            </a:r>
            <a:r>
              <a:rPr lang="en-US" sz="2200" dirty="0">
                <a:solidFill>
                  <a:schemeClr val="accent2">
                    <a:lumMod val="75000"/>
                  </a:schemeClr>
                </a:solidFill>
                <a:latin typeface="Abadi"/>
              </a:rPr>
              <a:t>Output </a:t>
            </a:r>
          </a:p>
          <a:p>
            <a:pPr>
              <a:lnSpc>
                <a:spcPct val="100000"/>
              </a:lnSpc>
              <a:spcBef>
                <a:spcPts val="1400"/>
              </a:spcBef>
            </a:pPr>
            <a:r>
              <a:rPr lang="en-US" sz="2200" dirty="0">
                <a:latin typeface="Abadi"/>
              </a:rPr>
              <a:t>Used</a:t>
            </a:r>
            <a:r>
              <a:rPr lang="en-US" sz="2200" dirty="0">
                <a:solidFill>
                  <a:schemeClr val="accent2">
                    <a:lumMod val="75000"/>
                  </a:schemeClr>
                </a:solidFill>
                <a:latin typeface="Abadi"/>
              </a:rPr>
              <a:t> </a:t>
            </a:r>
            <a:r>
              <a:rPr lang="en-US" sz="2200" dirty="0">
                <a:solidFill>
                  <a:schemeClr val="accent3">
                    <a:lumMod val="25000"/>
                  </a:schemeClr>
                </a:solidFill>
                <a:latin typeface="Abadi"/>
              </a:rPr>
              <a:t> </a:t>
            </a:r>
            <a:r>
              <a:rPr lang="en-US" sz="2200" dirty="0">
                <a:solidFill>
                  <a:schemeClr val="accent2">
                    <a:lumMod val="75000"/>
                  </a:schemeClr>
                </a:solidFill>
                <a:latin typeface="Abadi"/>
              </a:rPr>
              <a:t>get.piechart </a:t>
            </a:r>
            <a:r>
              <a:rPr lang="en-US" sz="2200" dirty="0">
                <a:solidFill>
                  <a:schemeClr val="accent3">
                    <a:lumMod val="25000"/>
                  </a:schemeClr>
                </a:solidFill>
                <a:latin typeface="Abadi"/>
              </a:rPr>
              <a:t>and filtered “</a:t>
            </a:r>
            <a:r>
              <a:rPr lang="en-US" sz="2200" dirty="0" err="1">
                <a:solidFill>
                  <a:schemeClr val="accent3">
                    <a:lumMod val="25000"/>
                  </a:schemeClr>
                </a:solidFill>
                <a:latin typeface="Abadi"/>
              </a:rPr>
              <a:t>df</a:t>
            </a:r>
            <a:r>
              <a:rPr lang="en-US" sz="2200" dirty="0">
                <a:solidFill>
                  <a:schemeClr val="accent3">
                    <a:lumMod val="25000"/>
                  </a:schemeClr>
                </a:solidFill>
                <a:latin typeface="Abadi"/>
              </a:rPr>
              <a:t>” to get the launch site with the highest success ratio.</a:t>
            </a:r>
          </a:p>
          <a:p>
            <a:pPr>
              <a:lnSpc>
                <a:spcPct val="100000"/>
              </a:lnSpc>
              <a:spcBef>
                <a:spcPts val="1400"/>
              </a:spcBef>
            </a:pPr>
            <a:r>
              <a:rPr lang="en-US" sz="2200" dirty="0">
                <a:solidFill>
                  <a:schemeClr val="accent3">
                    <a:lumMod val="25000"/>
                  </a:schemeClr>
                </a:solidFill>
                <a:latin typeface="Abadi"/>
              </a:rPr>
              <a:t>Link: </a:t>
            </a:r>
            <a:r>
              <a:rPr lang="en-US" sz="2200" dirty="0">
                <a:solidFill>
                  <a:schemeClr val="accent3">
                    <a:lumMod val="25000"/>
                  </a:schemeClr>
                </a:solidFill>
                <a:latin typeface="Abadi"/>
                <a:hlinkClick r:id="rId3"/>
              </a:rPr>
              <a:t>https://github.com/JohnWW11/Spacex-falcon9-stage-landing-Pred.-data-collection/blob/main/TASK-2.jpg</a:t>
            </a: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 Launch Site with Highest Success Ratio </a:t>
            </a:r>
          </a:p>
        </p:txBody>
      </p:sp>
      <p:pic>
        <p:nvPicPr>
          <p:cNvPr id="4" name="Picture 3">
            <a:extLst>
              <a:ext uri="{FF2B5EF4-FFF2-40B4-BE49-F238E27FC236}">
                <a16:creationId xmlns:a16="http://schemas.microsoft.com/office/drawing/2014/main" id="{FC5F8276-F8BC-50D1-F721-39A54D68F92A}"/>
              </a:ext>
            </a:extLst>
          </p:cNvPr>
          <p:cNvPicPr>
            <a:picLocks noChangeAspect="1"/>
          </p:cNvPicPr>
          <p:nvPr/>
        </p:nvPicPr>
        <p:blipFill>
          <a:blip r:embed="rId4"/>
          <a:stretch>
            <a:fillRect/>
          </a:stretch>
        </p:blipFill>
        <p:spPr>
          <a:xfrm>
            <a:off x="6229978" y="1987073"/>
            <a:ext cx="5523428" cy="357333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53330"/>
            <a:ext cx="5168565" cy="4685245"/>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Replaced title with an appropriate title:</a:t>
            </a:r>
          </a:p>
          <a:p>
            <a:pPr marL="0" indent="0">
              <a:buNone/>
            </a:pPr>
            <a:r>
              <a:rPr lang="en-US" sz="1600" dirty="0">
                <a:solidFill>
                  <a:schemeClr val="accent2">
                    <a:lumMod val="75000"/>
                  </a:schemeClr>
                </a:solidFill>
                <a:latin typeface="Abadi" panose="020B0604020104020204" pitchFamily="34" charset="0"/>
              </a:rPr>
              <a:t> </a:t>
            </a:r>
            <a:r>
              <a:rPr lang="en-US" sz="1600" dirty="0" err="1">
                <a:solidFill>
                  <a:schemeClr val="accent2">
                    <a:lumMod val="75000"/>
                  </a:schemeClr>
                </a:solidFill>
                <a:latin typeface="Abadi"/>
              </a:rPr>
              <a:t>Plotly</a:t>
            </a:r>
            <a:r>
              <a:rPr lang="en-US" sz="1600" dirty="0">
                <a:solidFill>
                  <a:schemeClr val="accent2">
                    <a:lumMod val="75000"/>
                  </a:schemeClr>
                </a:solidFill>
                <a:latin typeface="Abadi"/>
              </a:rPr>
              <a:t> Dashboard: Payload vs Launch Outcome </a:t>
            </a:r>
          </a:p>
          <a:p>
            <a:pPr>
              <a:lnSpc>
                <a:spcPct val="100000"/>
              </a:lnSpc>
              <a:spcBef>
                <a:spcPts val="1400"/>
              </a:spcBef>
            </a:pPr>
            <a:r>
              <a:rPr lang="en-US" sz="2200" dirty="0">
                <a:solidFill>
                  <a:schemeClr val="accent3">
                    <a:lumMod val="25000"/>
                  </a:schemeClr>
                </a:solidFill>
                <a:latin typeface="Abadi" panose="020B0604020104020204" pitchFamily="34" charset="0"/>
              </a:rPr>
              <a:t>Showing </a:t>
            </a:r>
            <a:r>
              <a:rPr lang="en-US" sz="2200" i="1" u="sng" dirty="0">
                <a:solidFill>
                  <a:schemeClr val="accent3">
                    <a:lumMod val="25000"/>
                  </a:schemeClr>
                </a:solidFill>
                <a:latin typeface="Abadi" panose="020B0604020104020204" pitchFamily="34" charset="0"/>
              </a:rPr>
              <a:t>code</a:t>
            </a:r>
            <a:r>
              <a:rPr lang="en-US" sz="2200" dirty="0">
                <a:solidFill>
                  <a:schemeClr val="accent3">
                    <a:lumMod val="25000"/>
                  </a:schemeClr>
                </a:solidFill>
                <a:latin typeface="Abadi" panose="020B0604020104020204" pitchFamily="34" charset="0"/>
              </a:rPr>
              <a:t> screenshots of success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Showing the important </a:t>
            </a:r>
            <a:r>
              <a:rPr lang="en-US" sz="2200" i="1" u="sng" dirty="0">
                <a:solidFill>
                  <a:schemeClr val="accent3">
                    <a:lumMod val="25000"/>
                  </a:schemeClr>
                </a:solidFill>
                <a:latin typeface="Abadi"/>
              </a:rPr>
              <a:t>code elements </a:t>
            </a:r>
            <a:r>
              <a:rPr lang="en-US" sz="2200" dirty="0">
                <a:solidFill>
                  <a:schemeClr val="accent3">
                    <a:lumMod val="25000"/>
                  </a:schemeClr>
                </a:solidFill>
                <a:latin typeface="Abadi"/>
              </a:rPr>
              <a:t>and steps for which payload range or booster version have the largest success rate, etc.</a:t>
            </a:r>
          </a:p>
          <a:p>
            <a:pPr>
              <a:lnSpc>
                <a:spcPct val="100000"/>
              </a:lnSpc>
              <a:spcBef>
                <a:spcPts val="1400"/>
              </a:spcBef>
            </a:pPr>
            <a:r>
              <a:rPr lang="en-US" sz="2200" dirty="0">
                <a:solidFill>
                  <a:schemeClr val="accent3">
                    <a:lumMod val="25000"/>
                  </a:schemeClr>
                </a:solidFill>
                <a:latin typeface="Abadi"/>
              </a:rPr>
              <a:t>Link: </a:t>
            </a:r>
            <a:r>
              <a:rPr lang="en-US" sz="2200" dirty="0">
                <a:solidFill>
                  <a:schemeClr val="accent3">
                    <a:lumMod val="25000"/>
                  </a:schemeClr>
                </a:solidFill>
                <a:latin typeface="Abadi"/>
                <a:hlinkClick r:id="rId3"/>
              </a:rPr>
              <a:t>https://github.com/JohnWW11/Spacex-falcon9-stage-landing-Pred.-data-collection/blob/main/TASK-4.jpg</a:t>
            </a:r>
            <a:r>
              <a:rPr 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 Payload vs Launch Outcome </a:t>
            </a:r>
          </a:p>
        </p:txBody>
      </p:sp>
      <p:pic>
        <p:nvPicPr>
          <p:cNvPr id="4" name="Picture 3">
            <a:extLst>
              <a:ext uri="{FF2B5EF4-FFF2-40B4-BE49-F238E27FC236}">
                <a16:creationId xmlns:a16="http://schemas.microsoft.com/office/drawing/2014/main" id="{B9F96AE7-E044-BB52-24B8-628BD1282814}"/>
              </a:ext>
            </a:extLst>
          </p:cNvPr>
          <p:cNvPicPr>
            <a:picLocks noChangeAspect="1"/>
          </p:cNvPicPr>
          <p:nvPr/>
        </p:nvPicPr>
        <p:blipFill>
          <a:blip r:embed="rId4"/>
          <a:stretch>
            <a:fillRect/>
          </a:stretch>
        </p:blipFill>
        <p:spPr>
          <a:xfrm>
            <a:off x="6027812" y="1408448"/>
            <a:ext cx="5257800" cy="453012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238053"/>
            <a:ext cx="5580548" cy="543405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 showing the highest classification accuracy is the 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The final score is: 0.8892857142857145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6A9C5D6-8213-FAC6-AD29-48281CD782A5}"/>
              </a:ext>
            </a:extLst>
          </p:cNvPr>
          <p:cNvPicPr>
            <a:picLocks noChangeAspect="1"/>
          </p:cNvPicPr>
          <p:nvPr/>
        </p:nvPicPr>
        <p:blipFill>
          <a:blip r:embed="rId3"/>
          <a:stretch>
            <a:fillRect/>
          </a:stretch>
        </p:blipFill>
        <p:spPr>
          <a:xfrm>
            <a:off x="1230588" y="2672863"/>
            <a:ext cx="9109166" cy="36464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28648"/>
            <a:ext cx="5148629"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Showing the confusion matrix of the best performing model: –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Decision Tree Classifier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Showing the notable differences between the different classes. However False Positive exists for cases where unsuccessful landing were marked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Best Performing Model</a:t>
            </a:r>
            <a:endParaRPr lang="en-US" dirty="0">
              <a:solidFill>
                <a:srgbClr val="0B49CB"/>
              </a:solidFill>
            </a:endParaRPr>
          </a:p>
        </p:txBody>
      </p:sp>
      <p:pic>
        <p:nvPicPr>
          <p:cNvPr id="3" name="Picture 2">
            <a:extLst>
              <a:ext uri="{FF2B5EF4-FFF2-40B4-BE49-F238E27FC236}">
                <a16:creationId xmlns:a16="http://schemas.microsoft.com/office/drawing/2014/main" id="{C3E26DE4-25B0-3FD1-053A-65661FD9F3EA}"/>
              </a:ext>
            </a:extLst>
          </p:cNvPr>
          <p:cNvPicPr>
            <a:picLocks noChangeAspect="1"/>
          </p:cNvPicPr>
          <p:nvPr/>
        </p:nvPicPr>
        <p:blipFill>
          <a:blip r:embed="rId3"/>
          <a:stretch>
            <a:fillRect/>
          </a:stretch>
        </p:blipFill>
        <p:spPr>
          <a:xfrm>
            <a:off x="6136052" y="1333208"/>
            <a:ext cx="5148629" cy="40024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80543" y="1253331"/>
            <a:ext cx="10405068"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successfully conclude that: </a:t>
            </a:r>
          </a:p>
          <a:p>
            <a:pPr lvl="1">
              <a:lnSpc>
                <a:spcPct val="100000"/>
              </a:lnSpc>
              <a:spcBef>
                <a:spcPts val="1400"/>
              </a:spcBef>
            </a:pPr>
            <a:r>
              <a:rPr lang="en-US" sz="1800" dirty="0">
                <a:solidFill>
                  <a:schemeClr val="accent3">
                    <a:lumMod val="25000"/>
                  </a:schemeClr>
                </a:solidFill>
                <a:latin typeface="Abadi" panose="020B0604020104020204" pitchFamily="34" charset="0"/>
              </a:rPr>
              <a:t>Point 1 -  Larger flight amount seems to correspond with greater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Point 2 – Orbit success rates corresponds with ES-L1, GEO, HEO, SSO, VLEO; </a:t>
            </a:r>
          </a:p>
          <a:p>
            <a:pPr lvl="1">
              <a:lnSpc>
                <a:spcPct val="100000"/>
              </a:lnSpc>
              <a:spcBef>
                <a:spcPts val="1400"/>
              </a:spcBef>
            </a:pPr>
            <a:r>
              <a:rPr lang="en-US" sz="1800" dirty="0">
                <a:solidFill>
                  <a:schemeClr val="accent3">
                    <a:lumMod val="25000"/>
                  </a:schemeClr>
                </a:solidFill>
                <a:latin typeface="Abadi" panose="020B0604020104020204" pitchFamily="34" charset="0"/>
              </a:rPr>
              <a:t>Point 3 – The most successful launch site is KSC LC-39A of all other sites;</a:t>
            </a:r>
          </a:p>
          <a:p>
            <a:pPr lvl="1">
              <a:lnSpc>
                <a:spcPct val="100000"/>
              </a:lnSpc>
              <a:spcBef>
                <a:spcPts val="1400"/>
              </a:spcBef>
            </a:pPr>
            <a:r>
              <a:rPr lang="en-US" sz="1800" dirty="0">
                <a:solidFill>
                  <a:schemeClr val="accent3">
                    <a:lumMod val="25000"/>
                  </a:schemeClr>
                </a:solidFill>
                <a:latin typeface="Abadi" panose="020B0604020104020204" pitchFamily="34" charset="0"/>
              </a:rPr>
              <a:t>Point 4 – The Decision Tree Classifier model work best in all of the models developed;</a:t>
            </a:r>
          </a:p>
          <a:p>
            <a:pPr lvl="1">
              <a:lnSpc>
                <a:spcPct val="100000"/>
              </a:lnSpc>
              <a:spcBef>
                <a:spcPts val="1400"/>
              </a:spcBef>
            </a:pPr>
            <a:r>
              <a:rPr lang="en-US" sz="1800" dirty="0">
                <a:solidFill>
                  <a:schemeClr val="accent3">
                    <a:lumMod val="25000"/>
                  </a:schemeClr>
                </a:solidFill>
                <a:latin typeface="Abadi" panose="020B0604020104020204" pitchFamily="34" charset="0"/>
              </a:rPr>
              <a:t>Point 5 – Proximity to the equator and the ocean provides easier access for operational tasks;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50398" y="1253331"/>
            <a:ext cx="5245602"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 Dash csv:</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a:t>
            </a:r>
            <a:r>
              <a:rPr lang="en-US" sz="2200" dirty="0">
                <a:solidFill>
                  <a:schemeClr val="accent3">
                    <a:lumMod val="25000"/>
                  </a:schemeClr>
                </a:solidFill>
                <a:latin typeface="Abadi" panose="020B0604020104020204" pitchFamily="34" charset="0"/>
                <a:hlinkClick r:id="rId4"/>
              </a:rPr>
              <a:t>https://github.com/JohnWW11/Spacex-falcon9-stage-landing-Pred.-data-collection/blob/main/spacex_launch_dash.csv</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 Dash code snippet: </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a:t>
            </a:r>
            <a:r>
              <a:rPr lang="en-US" sz="2200" dirty="0">
                <a:solidFill>
                  <a:schemeClr val="accent3">
                    <a:lumMod val="25000"/>
                  </a:schemeClr>
                </a:solidFill>
                <a:latin typeface="Abadi" panose="020B0604020104020204" pitchFamily="34" charset="0"/>
                <a:hlinkClick r:id="rId5"/>
              </a:rPr>
              <a:t>https://github.com/JohnWW11/Spacex-falcon9-stage-landing-Pred.-data-collection/blob/main/spacex_dash_app.py</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a:extLst>
              <a:ext uri="{FF2B5EF4-FFF2-40B4-BE49-F238E27FC236}">
                <a16:creationId xmlns:a16="http://schemas.microsoft.com/office/drawing/2014/main" id="{AC072322-248B-9B70-588E-915F35A57844}"/>
              </a:ext>
            </a:extLst>
          </p:cNvPr>
          <p:cNvPicPr>
            <a:picLocks noChangeAspect="1"/>
          </p:cNvPicPr>
          <p:nvPr/>
        </p:nvPicPr>
        <p:blipFill>
          <a:blip r:embed="rId6"/>
          <a:stretch>
            <a:fillRect/>
          </a:stretch>
        </p:blipFill>
        <p:spPr>
          <a:xfrm>
            <a:off x="6095999" y="1285189"/>
            <a:ext cx="5019644" cy="2345386"/>
          </a:xfrm>
          <a:prstGeom prst="rect">
            <a:avLst/>
          </a:prstGeom>
        </p:spPr>
      </p:pic>
      <p:pic>
        <p:nvPicPr>
          <p:cNvPr id="9" name="Picture 8">
            <a:extLst>
              <a:ext uri="{FF2B5EF4-FFF2-40B4-BE49-F238E27FC236}">
                <a16:creationId xmlns:a16="http://schemas.microsoft.com/office/drawing/2014/main" id="{141367AB-EC44-7083-9773-8FF8F8098C3A}"/>
              </a:ext>
            </a:extLst>
          </p:cNvPr>
          <p:cNvPicPr>
            <a:picLocks noChangeAspect="1"/>
          </p:cNvPicPr>
          <p:nvPr/>
        </p:nvPicPr>
        <p:blipFill>
          <a:blip r:embed="rId7"/>
          <a:stretch>
            <a:fillRect/>
          </a:stretch>
        </p:blipFill>
        <p:spPr>
          <a:xfrm>
            <a:off x="6096000" y="3662433"/>
            <a:ext cx="5019643" cy="2380449"/>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via REST API with Web Scraping Methodology via Wikipedia</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a:solidFill>
                  <a:schemeClr val="bg2">
                    <a:lumMod val="50000"/>
                  </a:schemeClr>
                </a:solidFill>
                <a:latin typeface="Abadi"/>
              </a:rPr>
              <a:t>Data was cleaned, Missing values addressed, Categorized with One-hot-Encoding</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7600" dirty="0">
                <a:solidFill>
                  <a:schemeClr val="bg2">
                    <a:lumMod val="50000"/>
                  </a:schemeClr>
                </a:solidFill>
                <a:latin typeface="Abadi"/>
              </a:rPr>
              <a:t>Used to build, tune, evaluate classification models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01692"/>
            <a:ext cx="5399677" cy="4723881"/>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via 2 methods: </a:t>
            </a:r>
            <a:r>
              <a:rPr lang="en-US" sz="2200" i="1" dirty="0">
                <a:solidFill>
                  <a:schemeClr val="accent3">
                    <a:lumMod val="25000"/>
                  </a:schemeClr>
                </a:solidFill>
                <a:latin typeface="Abadi" panose="020B0604020104020204" pitchFamily="34" charset="0"/>
              </a:rPr>
              <a:t>get.request </a:t>
            </a:r>
            <a:r>
              <a:rPr lang="en-US" sz="2200" dirty="0">
                <a:solidFill>
                  <a:schemeClr val="accent3">
                    <a:lumMod val="25000"/>
                  </a:schemeClr>
                </a:solidFill>
                <a:latin typeface="Abadi" panose="020B0604020104020204" pitchFamily="34" charset="0"/>
              </a:rPr>
              <a:t>to the SpaceX – API; then,</a:t>
            </a:r>
          </a:p>
          <a:p>
            <a:pPr>
              <a:lnSpc>
                <a:spcPct val="100000"/>
              </a:lnSpc>
              <a:spcBef>
                <a:spcPts val="1400"/>
              </a:spcBef>
            </a:pPr>
            <a:r>
              <a:rPr lang="en-US" sz="2200" dirty="0">
                <a:solidFill>
                  <a:schemeClr val="accent3">
                    <a:lumMod val="25000"/>
                  </a:schemeClr>
                </a:solidFill>
                <a:latin typeface="Abadi" panose="020B0604020104020204" pitchFamily="34" charset="0"/>
              </a:rPr>
              <a:t>Decoded  the response content as a json() file;</a:t>
            </a:r>
          </a:p>
          <a:p>
            <a:pPr>
              <a:lnSpc>
                <a:spcPct val="100000"/>
              </a:lnSpc>
              <a:spcBef>
                <a:spcPts val="1400"/>
              </a:spcBef>
            </a:pPr>
            <a:r>
              <a:rPr lang="en-US" sz="2200" dirty="0">
                <a:solidFill>
                  <a:schemeClr val="accent3">
                    <a:lumMod val="25000"/>
                  </a:schemeClr>
                </a:solidFill>
                <a:latin typeface="Abadi" panose="020B0604020104020204" pitchFamily="34" charset="0"/>
              </a:rPr>
              <a:t>Turned data into a pandas dataframe;</a:t>
            </a:r>
          </a:p>
          <a:p>
            <a:pPr>
              <a:lnSpc>
                <a:spcPct val="100000"/>
              </a:lnSpc>
              <a:spcBef>
                <a:spcPts val="1400"/>
              </a:spcBef>
            </a:pPr>
            <a:r>
              <a:rPr lang="en-US" sz="2200" dirty="0">
                <a:solidFill>
                  <a:schemeClr val="accent3">
                    <a:lumMod val="25000"/>
                  </a:schemeClr>
                </a:solidFill>
                <a:latin typeface="Abadi" panose="020B0604020104020204" pitchFamily="34" charset="0"/>
              </a:rPr>
              <a:t>Requested data using GET request; and parse data;</a:t>
            </a:r>
          </a:p>
          <a:p>
            <a:pPr>
              <a:lnSpc>
                <a:spcPct val="100000"/>
              </a:lnSpc>
              <a:spcBef>
                <a:spcPts val="1400"/>
              </a:spcBef>
            </a:pPr>
            <a:r>
              <a:rPr lang="en-US" sz="2200" dirty="0">
                <a:solidFill>
                  <a:schemeClr val="accent3">
                    <a:lumMod val="25000"/>
                  </a:schemeClr>
                </a:solidFill>
                <a:latin typeface="Abadi" panose="020B0604020104020204" pitchFamily="34" charset="0"/>
              </a:rPr>
              <a:t>Filtered the data for only Falcon9 data and information; </a:t>
            </a:r>
          </a:p>
          <a:p>
            <a:pPr>
              <a:lnSpc>
                <a:spcPct val="100000"/>
              </a:lnSpc>
              <a:spcBef>
                <a:spcPts val="1400"/>
              </a:spcBef>
            </a:pPr>
            <a:r>
              <a:rPr lang="en-US" sz="2200" dirty="0">
                <a:solidFill>
                  <a:schemeClr val="accent3">
                    <a:lumMod val="25000"/>
                  </a:schemeClr>
                </a:solidFill>
                <a:latin typeface="Abadi" panose="020B0604020104020204" pitchFamily="34" charset="0"/>
              </a:rPr>
              <a:t>Dealt with missing values, replacing them with mean values;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10" name="Picture 9">
            <a:extLst>
              <a:ext uri="{FF2B5EF4-FFF2-40B4-BE49-F238E27FC236}">
                <a16:creationId xmlns:a16="http://schemas.microsoft.com/office/drawing/2014/main" id="{307959EF-313B-417A-C287-9B923279AAAD}"/>
              </a:ext>
            </a:extLst>
          </p:cNvPr>
          <p:cNvPicPr>
            <a:picLocks noChangeAspect="1"/>
          </p:cNvPicPr>
          <p:nvPr/>
        </p:nvPicPr>
        <p:blipFill>
          <a:blip r:embed="rId4"/>
          <a:stretch>
            <a:fillRect/>
          </a:stretch>
        </p:blipFill>
        <p:spPr>
          <a:xfrm>
            <a:off x="6490373" y="1299798"/>
            <a:ext cx="4366094" cy="2129202"/>
          </a:xfrm>
          <a:prstGeom prst="rect">
            <a:avLst/>
          </a:prstGeom>
        </p:spPr>
      </p:pic>
      <p:pic>
        <p:nvPicPr>
          <p:cNvPr id="13" name="Picture 12">
            <a:extLst>
              <a:ext uri="{FF2B5EF4-FFF2-40B4-BE49-F238E27FC236}">
                <a16:creationId xmlns:a16="http://schemas.microsoft.com/office/drawing/2014/main" id="{5468635A-AE0A-0439-4A3B-AE4A268574F9}"/>
              </a:ext>
            </a:extLst>
          </p:cNvPr>
          <p:cNvPicPr>
            <a:picLocks noChangeAspect="1"/>
          </p:cNvPicPr>
          <p:nvPr/>
        </p:nvPicPr>
        <p:blipFill>
          <a:blip r:embed="rId5"/>
          <a:stretch>
            <a:fillRect/>
          </a:stretch>
        </p:blipFill>
        <p:spPr>
          <a:xfrm>
            <a:off x="6490373" y="3556636"/>
            <a:ext cx="5291903" cy="2548212"/>
          </a:xfrm>
          <a:prstGeom prst="rect">
            <a:avLst/>
          </a:prstGeom>
        </p:spPr>
      </p:pic>
      <p:pic>
        <p:nvPicPr>
          <p:cNvPr id="15" name="Picture 14">
            <a:extLst>
              <a:ext uri="{FF2B5EF4-FFF2-40B4-BE49-F238E27FC236}">
                <a16:creationId xmlns:a16="http://schemas.microsoft.com/office/drawing/2014/main" id="{88CA02A0-47CE-E2E9-B9D9-DBB6FF749693}"/>
              </a:ext>
            </a:extLst>
          </p:cNvPr>
          <p:cNvPicPr>
            <a:picLocks noChangeAspect="1"/>
          </p:cNvPicPr>
          <p:nvPr/>
        </p:nvPicPr>
        <p:blipFill>
          <a:blip r:embed="rId6"/>
          <a:stretch>
            <a:fillRect/>
          </a:stretch>
        </p:blipFill>
        <p:spPr>
          <a:xfrm>
            <a:off x="804097" y="5054321"/>
            <a:ext cx="5291903" cy="1050526"/>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API via GET request, filtered data, only for Falcon9 launches and dealt with missing values.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link to the completed SpaceX API calls notebook: </a:t>
            </a:r>
            <a:r>
              <a:rPr lang="en-US" sz="2200" dirty="0">
                <a:solidFill>
                  <a:srgbClr val="1C7DDB"/>
                </a:solidFill>
                <a:latin typeface="Abadi" panose="020B0604020104020204" pitchFamily="34" charset="0"/>
                <a:hlinkClick r:id="rId4"/>
              </a:rPr>
              <a:t>https://github.com/JohnWW11/Spacex-falcon9-stage-landing-Pred.-data-collection/blob/main/jupyter-labs-spacex-data-collection-api.ipynb</a:t>
            </a:r>
            <a:r>
              <a:rPr lang="en-US" sz="2200" dirty="0">
                <a:solidFill>
                  <a:srgbClr val="1C7DDB"/>
                </a:solidFill>
                <a:latin typeface="Abadi" panose="020B0604020104020204" pitchFamily="34" charset="0"/>
              </a:rPr>
              <a:t> </a:t>
            </a:r>
            <a:r>
              <a:rPr lang="en-US" sz="2200" dirty="0">
                <a:latin typeface="Abadi" panose="020B0604020104020204" pitchFamily="34" charset="0"/>
              </a:rPr>
              <a:t>for</a:t>
            </a:r>
            <a:r>
              <a:rPr lang="en-US" sz="2200" dirty="0">
                <a:solidFill>
                  <a:schemeClr val="accent3">
                    <a:lumMod val="25000"/>
                  </a:schemeClr>
                </a:solidFill>
                <a:latin typeface="Abadi" panose="020B0604020104020204" pitchFamily="34" charset="0"/>
              </a:rPr>
              <a:t>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F28F94D6-C331-F0B9-F3B3-E1B958BA8BAE}"/>
              </a:ext>
            </a:extLst>
          </p:cNvPr>
          <p:cNvPicPr>
            <a:picLocks noChangeAspect="1"/>
          </p:cNvPicPr>
          <p:nvPr/>
        </p:nvPicPr>
        <p:blipFill>
          <a:blip r:embed="rId5"/>
          <a:stretch>
            <a:fillRect/>
          </a:stretch>
        </p:blipFill>
        <p:spPr>
          <a:xfrm>
            <a:off x="5934106" y="1800225"/>
            <a:ext cx="5460999" cy="2492642"/>
          </a:xfrm>
          <a:prstGeom prst="rect">
            <a:avLst/>
          </a:prstGeom>
        </p:spPr>
      </p:pic>
      <p:pic>
        <p:nvPicPr>
          <p:cNvPr id="7" name="Picture 6">
            <a:extLst>
              <a:ext uri="{FF2B5EF4-FFF2-40B4-BE49-F238E27FC236}">
                <a16:creationId xmlns:a16="http://schemas.microsoft.com/office/drawing/2014/main" id="{A32F1856-37D1-3DE7-B2CF-E06CF733B5B2}"/>
              </a:ext>
            </a:extLst>
          </p:cNvPr>
          <p:cNvPicPr>
            <a:picLocks noChangeAspect="1"/>
          </p:cNvPicPr>
          <p:nvPr/>
        </p:nvPicPr>
        <p:blipFill>
          <a:blip r:embed="rId6"/>
          <a:stretch>
            <a:fillRect/>
          </a:stretch>
        </p:blipFill>
        <p:spPr>
          <a:xfrm>
            <a:off x="5969466" y="4319277"/>
            <a:ext cx="5413717" cy="167988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240099"/>
            <a:ext cx="4987851" cy="5261185"/>
          </a:xfrm>
          <a:prstGeom prst="rect">
            <a:avLst/>
          </a:prstGeom>
        </p:spPr>
        <p:txBody>
          <a:bodyPr lIns="91440" tIns="45720" rIns="91440" bIns="45720" anchor="t">
            <a:noAutofit/>
          </a:bodyPr>
          <a:lstStyle/>
          <a:p>
            <a:pPr>
              <a:lnSpc>
                <a:spcPct val="100000"/>
              </a:lnSpc>
              <a:spcBef>
                <a:spcPts val="1400"/>
              </a:spcBef>
            </a:pPr>
            <a:r>
              <a:rPr lang="en-US" sz="2100" dirty="0">
                <a:solidFill>
                  <a:schemeClr val="accent3">
                    <a:lumMod val="25000"/>
                  </a:schemeClr>
                </a:solidFill>
                <a:latin typeface="Abadi"/>
              </a:rPr>
              <a:t>Process: </a:t>
            </a:r>
          </a:p>
          <a:p>
            <a:pPr indent="344488">
              <a:lnSpc>
                <a:spcPct val="100000"/>
              </a:lnSpc>
              <a:spcBef>
                <a:spcPts val="1400"/>
              </a:spcBef>
            </a:pPr>
            <a:r>
              <a:rPr lang="en-US" sz="2100" dirty="0">
                <a:solidFill>
                  <a:schemeClr val="bg2">
                    <a:lumMod val="50000"/>
                  </a:schemeClr>
                </a:solidFill>
                <a:latin typeface="Abadi"/>
              </a:rPr>
              <a:t>Use of helper functions to process web scraped HTML table</a:t>
            </a:r>
          </a:p>
          <a:p>
            <a:pPr indent="344488">
              <a:lnSpc>
                <a:spcPct val="100000"/>
              </a:lnSpc>
              <a:spcBef>
                <a:spcPts val="1400"/>
              </a:spcBef>
            </a:pPr>
            <a:r>
              <a:rPr lang="en-US" sz="2100" dirty="0">
                <a:solidFill>
                  <a:schemeClr val="bg2">
                    <a:lumMod val="50000"/>
                  </a:schemeClr>
                </a:solidFill>
                <a:latin typeface="Abadi"/>
              </a:rPr>
              <a:t>Use of BeautifulSoup for Scraping Falcon9 records data.</a:t>
            </a:r>
          </a:p>
          <a:p>
            <a:pPr indent="344488">
              <a:lnSpc>
                <a:spcPct val="100000"/>
              </a:lnSpc>
              <a:spcBef>
                <a:spcPts val="1400"/>
              </a:spcBef>
            </a:pPr>
            <a:r>
              <a:rPr lang="en-US" sz="2100" dirty="0">
                <a:solidFill>
                  <a:schemeClr val="bg2">
                    <a:lumMod val="50000"/>
                  </a:schemeClr>
                </a:solidFill>
                <a:latin typeface="Abadi"/>
              </a:rPr>
              <a:t>Used BeautifulSoup to extract columns variable names from HTML table</a:t>
            </a:r>
          </a:p>
          <a:p>
            <a:pPr>
              <a:lnSpc>
                <a:spcPct val="100000"/>
              </a:lnSpc>
              <a:spcBef>
                <a:spcPts val="1400"/>
              </a:spcBef>
            </a:pPr>
            <a:r>
              <a:rPr lang="en-US" sz="2100" dirty="0">
                <a:solidFill>
                  <a:schemeClr val="accent3">
                    <a:lumMod val="25000"/>
                  </a:schemeClr>
                </a:solidFill>
                <a:latin typeface="Abadi" panose="020B0604020104020204" pitchFamily="34" charset="0"/>
              </a:rPr>
              <a:t>GitHub URL of completed web scraped notebook: </a:t>
            </a:r>
            <a:r>
              <a:rPr lang="en-US" sz="2100" dirty="0">
                <a:solidFill>
                  <a:srgbClr val="1C7DDB"/>
                </a:solidFill>
                <a:latin typeface="Abadi" panose="020B0604020104020204" pitchFamily="34" charset="0"/>
              </a:rPr>
              <a:t>https://github.com/JohnWW11/Spacex-falcon9-stage-landing-Pred.-data-collection/blob/main/Completed-jupyter-labs-webscraping.ipynb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3615FF30-BB24-DB3C-637A-3D7F4B638A52}"/>
              </a:ext>
            </a:extLst>
          </p:cNvPr>
          <p:cNvPicPr>
            <a:picLocks noChangeAspect="1"/>
          </p:cNvPicPr>
          <p:nvPr/>
        </p:nvPicPr>
        <p:blipFill>
          <a:blip r:embed="rId3"/>
          <a:stretch>
            <a:fillRect/>
          </a:stretch>
        </p:blipFill>
        <p:spPr>
          <a:xfrm>
            <a:off x="5910262" y="1792288"/>
            <a:ext cx="5461000" cy="398408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525</TotalTime>
  <Words>2471</Words>
  <Application>Microsoft Office PowerPoint</Application>
  <PresentationFormat>Widescreen</PresentationFormat>
  <Paragraphs>385</Paragraphs>
  <Slides>47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-apple-system</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John Elewa</cp:lastModifiedBy>
  <cp:revision>324</cp:revision>
  <dcterms:created xsi:type="dcterms:W3CDTF">2021-04-29T18:58:34Z</dcterms:created>
  <dcterms:modified xsi:type="dcterms:W3CDTF">2024-02-26T02:47:31Z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